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7" r:id="rId2"/>
    <p:sldId id="256" r:id="rId3"/>
    <p:sldId id="268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C02A2-EAC0-A446-B933-55F01920F171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2925-FECC-FC40-B514-14AE1F5E9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654B59-CD46-A142-ACD4-842D82E52B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827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Children to recite a line each,</a:t>
            </a:r>
            <a:r>
              <a:rPr lang="en-US" baseline="0" dirty="0" smtClean="0"/>
              <a:t> first </a:t>
            </a:r>
            <a:r>
              <a:rPr lang="en-US" baseline="0" dirty="0" err="1" smtClean="0"/>
              <a:t>arabaic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 translation. </a:t>
            </a:r>
          </a:p>
          <a:p>
            <a:r>
              <a:rPr lang="en-US" baseline="0" dirty="0" smtClean="0"/>
              <a:t>Stop them after each line to discuss what the line may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32925-FECC-FC40-B514-14AE1F5E9C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5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9035F1F-0AEC-F94A-9379-F3461E9AF4CC}" type="datetimeFigureOut">
              <a:rPr lang="en-US" smtClean="0"/>
              <a:t>04/02/17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C738A4FA-A8C3-824A-9543-1F565CB9FD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quran-o-sunnat.com/wp-content/uploads/2015/08/Read-holy-Qura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47664" y="1434414"/>
            <a:ext cx="6075294" cy="53414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190539" y="2169165"/>
            <a:ext cx="6693474" cy="30469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457200"/>
            <a:r>
              <a:rPr lang="x-none" sz="9600" b="1" dirty="0" smtClean="0">
                <a:ln w="28575" cmpd="sng">
                  <a:solidFill>
                    <a:prstClr val="black">
                      <a:lumMod val="85000"/>
                      <a:lumOff val="15000"/>
                    </a:prstClr>
                  </a:solidFill>
                  <a:prstDash val="solid"/>
                </a:ln>
                <a:solidFill>
                  <a:srgbClr val="008000"/>
                </a:solidFill>
                <a:latin typeface="Apple Chancery" pitchFamily="66" charset="0"/>
              </a:rPr>
              <a:t>Qur`an </a:t>
            </a:r>
            <a:r>
              <a:rPr lang="x-none" sz="9600" b="1" dirty="0">
                <a:ln w="28575" cmpd="sng">
                  <a:solidFill>
                    <a:prstClr val="black">
                      <a:lumMod val="85000"/>
                      <a:lumOff val="15000"/>
                    </a:prstClr>
                  </a:solidFill>
                  <a:prstDash val="solid"/>
                </a:ln>
                <a:solidFill>
                  <a:srgbClr val="008000"/>
                </a:solidFill>
                <a:latin typeface="Apple Chancery" pitchFamily="66" charset="0"/>
              </a:rPr>
              <a:t>Appreciation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714323" y="129580"/>
            <a:ext cx="7936926" cy="1454928"/>
          </a:xfrm>
          <a:prstGeom prst="horizontalScroll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LESSON </a:t>
            </a:r>
            <a:r>
              <a:rPr lang="en-US" sz="3200" b="1" dirty="0" smtClean="0">
                <a:solidFill>
                  <a:schemeClr val="tx1"/>
                </a:solidFill>
              </a:rPr>
              <a:t>6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Special verses in the </a:t>
            </a:r>
            <a:r>
              <a:rPr lang="en-US" sz="3200" b="1" dirty="0" smtClean="0">
                <a:solidFill>
                  <a:schemeClr val="tx1"/>
                </a:solidFill>
              </a:rPr>
              <a:t>Holy Quran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6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532023" y="181412"/>
            <a:ext cx="5391784" cy="3835556"/>
          </a:xfrm>
          <a:prstGeom prst="wedgeEllipseCallout">
            <a:avLst>
              <a:gd name="adj1" fmla="val 63301"/>
              <a:gd name="adj2" fmla="val 618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Why should we recite </a:t>
            </a:r>
            <a:r>
              <a:rPr lang="en-US" sz="4800" dirty="0" err="1" smtClean="0"/>
              <a:t>Ayat</a:t>
            </a:r>
            <a:r>
              <a:rPr lang="en-US" sz="4800" dirty="0" smtClean="0"/>
              <a:t> </a:t>
            </a:r>
            <a:r>
              <a:rPr lang="en-US" sz="4800" dirty="0" err="1" smtClean="0"/>
              <a:t>ul</a:t>
            </a:r>
            <a:r>
              <a:rPr lang="en-US" sz="4800" dirty="0" smtClean="0"/>
              <a:t> </a:t>
            </a:r>
            <a:r>
              <a:rPr lang="en-US" sz="4800" dirty="0" err="1" smtClean="0"/>
              <a:t>Kursi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pic>
        <p:nvPicPr>
          <p:cNvPr id="3" name="Picture 2" descr="Unknown-2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784" y="2613976"/>
            <a:ext cx="3752215" cy="468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3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2758675" y="2254685"/>
            <a:ext cx="3088562" cy="2988648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MERITS OF RECITING AYAT UL KURSI</a:t>
            </a:r>
            <a:endParaRPr lang="en-US" sz="24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569883" y="2409428"/>
            <a:ext cx="3574117" cy="2723892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28936" y="149391"/>
            <a:ext cx="4818284" cy="2105294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52529" y="5243333"/>
            <a:ext cx="2833664" cy="1604426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0" y="2409428"/>
            <a:ext cx="3230864" cy="2677656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339594" y="5133320"/>
            <a:ext cx="3015286" cy="1714439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42782" y="294679"/>
            <a:ext cx="2385605" cy="1960006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If recited after </a:t>
            </a:r>
            <a:r>
              <a:rPr lang="en-US" sz="2400" dirty="0" err="1" smtClean="0"/>
              <a:t>namaz</a:t>
            </a:r>
            <a:r>
              <a:rPr lang="en-US" sz="2400" dirty="0" smtClean="0"/>
              <a:t> for increase in sustenance and livelihood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586192" y="18803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/>
            <a:r>
              <a:rPr lang="en-GB" sz="2000" b="1" dirty="0">
                <a:solidFill>
                  <a:srgbClr val="FFFFFF"/>
                </a:solidFill>
              </a:rPr>
              <a:t>The Prophet (S) has said, “O `Ali! Whoever recites </a:t>
            </a:r>
            <a:r>
              <a:rPr lang="en-GB" sz="2000" b="1" dirty="0" err="1">
                <a:solidFill>
                  <a:srgbClr val="FFFFFF"/>
                </a:solidFill>
              </a:rPr>
              <a:t>Ayatul</a:t>
            </a:r>
            <a:r>
              <a:rPr lang="en-GB" sz="2000" b="1" dirty="0">
                <a:solidFill>
                  <a:srgbClr val="FFFFFF"/>
                </a:solidFill>
              </a:rPr>
              <a:t> </a:t>
            </a:r>
            <a:r>
              <a:rPr lang="en-GB" sz="2000" b="1" dirty="0" err="1">
                <a:solidFill>
                  <a:srgbClr val="FFFFFF"/>
                </a:solidFill>
              </a:rPr>
              <a:t>Kursi</a:t>
            </a:r>
            <a:r>
              <a:rPr lang="en-GB" sz="2000" b="1" dirty="0">
                <a:solidFill>
                  <a:srgbClr val="FFFFFF"/>
                </a:solidFill>
              </a:rPr>
              <a:t> after the obligatory prayers will be protected by Allah against all troubles, and remain under His protection and peace till the next prayer time.”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3109" y="2409428"/>
            <a:ext cx="34964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</a:rPr>
              <a:t>Imam `Ali (AS) has said that he who recites it before going to sleep ensures his protection as well as that of his neighbours. 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387921"/>
            <a:ext cx="33615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n-GB" sz="2400" b="1" dirty="0">
                <a:solidFill>
                  <a:srgbClr val="FFFFFF"/>
                </a:solidFill>
              </a:rPr>
              <a:t>The Prophet (S) has said, “I am alone in having been favoured with </a:t>
            </a:r>
            <a:r>
              <a:rPr lang="en-GB" sz="2400" b="1" dirty="0" err="1">
                <a:solidFill>
                  <a:srgbClr val="FFFFFF"/>
                </a:solidFill>
              </a:rPr>
              <a:t>Ayatul</a:t>
            </a:r>
            <a:r>
              <a:rPr lang="en-GB" sz="2400" b="1" dirty="0">
                <a:solidFill>
                  <a:srgbClr val="FFFFFF"/>
                </a:solidFill>
              </a:rPr>
              <a:t> </a:t>
            </a:r>
            <a:r>
              <a:rPr lang="en-GB" sz="2400" b="1" dirty="0" err="1">
                <a:solidFill>
                  <a:srgbClr val="FFFFFF"/>
                </a:solidFill>
              </a:rPr>
              <a:t>Kursi</a:t>
            </a:r>
            <a:r>
              <a:rPr lang="en-GB" sz="2400" b="1" dirty="0">
                <a:solidFill>
                  <a:srgbClr val="FFFFFF"/>
                </a:solidFill>
              </a:rPr>
              <a:t> by Allah. This favour has not been granted to any other Prophet.”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2529" y="5289568"/>
            <a:ext cx="30320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FFFF"/>
                </a:solidFill>
              </a:rPr>
              <a:t>Imam </a:t>
            </a:r>
            <a:r>
              <a:rPr lang="en-GB" sz="2000" b="1" dirty="0" err="1">
                <a:solidFill>
                  <a:srgbClr val="FFFFFF"/>
                </a:solidFill>
              </a:rPr>
              <a:t>Ja`far</a:t>
            </a:r>
            <a:r>
              <a:rPr lang="en-GB" sz="2000" b="1" dirty="0">
                <a:solidFill>
                  <a:srgbClr val="FFFFFF"/>
                </a:solidFill>
              </a:rPr>
              <a:t> as </a:t>
            </a:r>
            <a:r>
              <a:rPr lang="en-GB" sz="2000" b="1" dirty="0" err="1">
                <a:solidFill>
                  <a:srgbClr val="FFFFFF"/>
                </a:solidFill>
              </a:rPr>
              <a:t>Sadiq</a:t>
            </a:r>
            <a:r>
              <a:rPr lang="en-GB" sz="2000" b="1" dirty="0">
                <a:solidFill>
                  <a:srgbClr val="FFFFFF"/>
                </a:solidFill>
              </a:rPr>
              <a:t> (AS) has said that before you go on a journey, recite </a:t>
            </a:r>
            <a:r>
              <a:rPr lang="en-GB" sz="2000" b="1" dirty="0" err="1">
                <a:solidFill>
                  <a:srgbClr val="FFFFFF"/>
                </a:solidFill>
              </a:rPr>
              <a:t>Ayatul</a:t>
            </a:r>
            <a:r>
              <a:rPr lang="en-GB" sz="2000" b="1" dirty="0">
                <a:solidFill>
                  <a:srgbClr val="FFFFFF"/>
                </a:solidFill>
              </a:rPr>
              <a:t> </a:t>
            </a:r>
            <a:r>
              <a:rPr lang="en-GB" sz="2000" b="1" dirty="0" err="1">
                <a:solidFill>
                  <a:srgbClr val="FFFFFF"/>
                </a:solidFill>
              </a:rPr>
              <a:t>Kursi</a:t>
            </a:r>
            <a:r>
              <a:rPr lang="en-GB" sz="2000" b="1" dirty="0">
                <a:solidFill>
                  <a:srgbClr val="FFFFFF"/>
                </a:solidFill>
              </a:rPr>
              <a:t> and give something in charity. 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04539" y="5295007"/>
            <a:ext cx="2950341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This will secure your life and property during the journey.</a:t>
            </a:r>
            <a:r>
              <a:rPr lang="en-GB" sz="24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2400" b="1" dirty="0">
              <a:solidFill>
                <a:srgbClr val="FFFFF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28387" y="1019194"/>
            <a:ext cx="400549" cy="31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696852" y="6224924"/>
            <a:ext cx="508519" cy="31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12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534688" y="423333"/>
            <a:ext cx="7652721" cy="5642957"/>
          </a:xfrm>
          <a:prstGeom prst="horizontalScroll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rgbClr val="000000"/>
                </a:solidFill>
              </a:rPr>
              <a:t>Plenary:</a:t>
            </a:r>
            <a:endParaRPr lang="en-US" sz="4000" b="1" u="sng" dirty="0" smtClean="0">
              <a:solidFill>
                <a:srgbClr val="000000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What Surah is </a:t>
            </a:r>
            <a:r>
              <a:rPr lang="en-US" sz="2400" b="1" dirty="0" err="1" smtClean="0">
                <a:solidFill>
                  <a:schemeClr val="tx1"/>
                </a:solidFill>
              </a:rPr>
              <a:t>Ayat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Kursi</a:t>
            </a:r>
            <a:r>
              <a:rPr lang="en-US" sz="2400" b="1" dirty="0" smtClean="0">
                <a:solidFill>
                  <a:schemeClr val="tx1"/>
                </a:solidFill>
              </a:rPr>
              <a:t> found in?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What does ‘KURSI’ mean?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Can you recall some merits of reciting </a:t>
            </a:r>
            <a:r>
              <a:rPr lang="en-US" sz="2400" b="1" dirty="0" err="1" smtClean="0">
                <a:solidFill>
                  <a:schemeClr val="tx1"/>
                </a:solidFill>
              </a:rPr>
              <a:t>Ayat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Kursi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" name="Picture 1" descr="images-1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364" y="4538942"/>
            <a:ext cx="2227916" cy="2319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481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534688" y="423333"/>
            <a:ext cx="7652721" cy="5642957"/>
          </a:xfrm>
          <a:prstGeom prst="horizontalScroll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rgbClr val="000000"/>
                </a:solidFill>
              </a:rPr>
              <a:t>Learning Objectives:</a:t>
            </a:r>
          </a:p>
          <a:p>
            <a:pPr marL="457200" indent="-457200">
              <a:buFontTx/>
              <a:buAutoNum type="arabicPeriod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To know </a:t>
            </a:r>
            <a:r>
              <a:rPr lang="en-US" sz="2400" b="1" dirty="0" smtClean="0">
                <a:solidFill>
                  <a:schemeClr val="tx1"/>
                </a:solidFill>
              </a:rPr>
              <a:t>that the </a:t>
            </a:r>
            <a:r>
              <a:rPr lang="en-US" sz="2400" b="1" dirty="0" err="1" smtClean="0">
                <a:solidFill>
                  <a:schemeClr val="tx1"/>
                </a:solidFill>
              </a:rPr>
              <a:t>Ayat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Kursi</a:t>
            </a:r>
            <a:r>
              <a:rPr lang="en-US" sz="2400" b="1" dirty="0" smtClean="0">
                <a:solidFill>
                  <a:schemeClr val="tx1"/>
                </a:solidFill>
              </a:rPr>
              <a:t> is in Sura</a:t>
            </a:r>
            <a:r>
              <a:rPr lang="en-US" sz="2400" b="1" dirty="0" smtClean="0">
                <a:solidFill>
                  <a:schemeClr val="tx1"/>
                </a:solidFill>
              </a:rPr>
              <a:t>h </a:t>
            </a:r>
            <a:r>
              <a:rPr lang="en-US" sz="2400" b="1" dirty="0" err="1" smtClean="0">
                <a:solidFill>
                  <a:schemeClr val="tx1"/>
                </a:solidFill>
              </a:rPr>
              <a:t>Baqarah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To </a:t>
            </a:r>
            <a:r>
              <a:rPr lang="en-US" sz="2400" b="1" dirty="0" smtClean="0">
                <a:solidFill>
                  <a:schemeClr val="tx1"/>
                </a:solidFill>
              </a:rPr>
              <a:t>begin to understand the meaning of </a:t>
            </a:r>
            <a:r>
              <a:rPr lang="en-US" sz="2400" b="1" dirty="0" err="1" smtClean="0">
                <a:solidFill>
                  <a:schemeClr val="tx1"/>
                </a:solidFill>
              </a:rPr>
              <a:t>Ayat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</a:t>
            </a:r>
            <a:r>
              <a:rPr lang="en-US" sz="2400" b="1" dirty="0" err="1" smtClean="0">
                <a:solidFill>
                  <a:schemeClr val="tx1"/>
                </a:solidFill>
              </a:rPr>
              <a:t>ursi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To be familiar with some merits of reciting </a:t>
            </a:r>
            <a:r>
              <a:rPr lang="en-US" sz="2400" b="1" dirty="0" err="1" smtClean="0">
                <a:solidFill>
                  <a:schemeClr val="tx1"/>
                </a:solidFill>
              </a:rPr>
              <a:t>Ayat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Kursi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1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2100525" y="390838"/>
            <a:ext cx="6765644" cy="349312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Does anyone know in which </a:t>
            </a:r>
            <a:r>
              <a:rPr lang="en-US" sz="2800" b="1" dirty="0" err="1" smtClean="0"/>
              <a:t>Sura</a:t>
            </a:r>
            <a:r>
              <a:rPr lang="en-US" sz="2800" b="1" dirty="0" smtClean="0"/>
              <a:t> in the Holy Quran we can find </a:t>
            </a:r>
            <a:r>
              <a:rPr lang="en-US" sz="2800" b="1" dirty="0" err="1" smtClean="0"/>
              <a:t>ayat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kursi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pic>
        <p:nvPicPr>
          <p:cNvPr id="6" name="Picture 5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75" y="4308721"/>
            <a:ext cx="34163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4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14323" y="2962573"/>
            <a:ext cx="7936926" cy="2896146"/>
          </a:xfrm>
          <a:prstGeom prst="horizontalScroll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</a:rPr>
              <a:t>Ayat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</a:rPr>
              <a:t>ul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</a:rPr>
              <a:t>Kursi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(2:255-257)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714323" y="727464"/>
            <a:ext cx="3560001" cy="1666424"/>
          </a:xfrm>
          <a:prstGeom prst="horizontalScroll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Surah </a:t>
            </a:r>
            <a:r>
              <a:rPr lang="en-US" sz="3200" b="1" dirty="0" err="1" smtClean="0">
                <a:solidFill>
                  <a:schemeClr val="tx1"/>
                </a:solidFill>
              </a:rPr>
              <a:t>Baqarah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560" y="295573"/>
            <a:ext cx="3048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9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359" y="654563"/>
            <a:ext cx="6765643" cy="529375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hangingPunct="0"/>
            <a:r>
              <a:rPr lang="en-GB" sz="3200" b="1" dirty="0">
                <a:solidFill>
                  <a:schemeClr val="bg1"/>
                </a:solidFill>
              </a:rPr>
              <a:t>The verses 255, 256 and 257 of </a:t>
            </a:r>
            <a:r>
              <a:rPr lang="en-GB" sz="3200" b="1" dirty="0" err="1">
                <a:solidFill>
                  <a:schemeClr val="bg1"/>
                </a:solidFill>
              </a:rPr>
              <a:t>Suratul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err="1">
                <a:solidFill>
                  <a:schemeClr val="bg1"/>
                </a:solidFill>
              </a:rPr>
              <a:t>Baqarah</a:t>
            </a:r>
            <a:r>
              <a:rPr lang="en-GB" sz="3200" b="1" dirty="0">
                <a:solidFill>
                  <a:schemeClr val="bg1"/>
                </a:solidFill>
              </a:rPr>
              <a:t> are collectively known as </a:t>
            </a:r>
            <a:r>
              <a:rPr lang="en-GB" sz="3200" b="1" dirty="0" err="1">
                <a:solidFill>
                  <a:schemeClr val="bg1"/>
                </a:solidFill>
              </a:rPr>
              <a:t>Ayatul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err="1">
                <a:solidFill>
                  <a:schemeClr val="bg1"/>
                </a:solidFill>
              </a:rPr>
              <a:t>Kursi</a:t>
            </a:r>
            <a:r>
              <a:rPr lang="en-GB" sz="3200" b="1" dirty="0">
                <a:solidFill>
                  <a:schemeClr val="bg1"/>
                </a:solidFill>
              </a:rPr>
              <a:t>. </a:t>
            </a:r>
            <a:endParaRPr lang="en-GB" sz="3200" b="1" dirty="0" smtClean="0">
              <a:solidFill>
                <a:schemeClr val="bg1"/>
              </a:solidFill>
            </a:endParaRPr>
          </a:p>
          <a:p>
            <a:pPr hangingPunct="0"/>
            <a:endParaRPr lang="en-GB" sz="3200" b="1" dirty="0">
              <a:solidFill>
                <a:schemeClr val="bg1"/>
              </a:solidFill>
            </a:endParaRPr>
          </a:p>
          <a:p>
            <a:pPr hangingPunct="0"/>
            <a:r>
              <a:rPr lang="en-GB" sz="3200" b="1" dirty="0" smtClean="0">
                <a:solidFill>
                  <a:schemeClr val="bg1"/>
                </a:solidFill>
              </a:rPr>
              <a:t>The </a:t>
            </a:r>
            <a:r>
              <a:rPr lang="en-GB" sz="3200" b="1" dirty="0">
                <a:solidFill>
                  <a:schemeClr val="bg1"/>
                </a:solidFill>
              </a:rPr>
              <a:t>three verses have great merit and blessing and it is highly recommended to memorise them and recite them often. </a:t>
            </a:r>
            <a:endParaRPr lang="en-GB" sz="3200" b="1" dirty="0" smtClean="0">
              <a:solidFill>
                <a:schemeClr val="bg1"/>
              </a:solidFill>
            </a:endParaRPr>
          </a:p>
          <a:p>
            <a:pPr hangingPunct="0"/>
            <a:endParaRPr lang="en-GB" sz="3200" b="1" dirty="0">
              <a:solidFill>
                <a:schemeClr val="bg1"/>
              </a:solidFill>
            </a:endParaRPr>
          </a:p>
          <a:p>
            <a:pPr hangingPunct="0"/>
            <a:r>
              <a:rPr lang="en-GB" sz="3200" b="1" dirty="0" smtClean="0">
                <a:solidFill>
                  <a:schemeClr val="bg1"/>
                </a:solidFill>
              </a:rPr>
              <a:t>They </a:t>
            </a:r>
            <a:r>
              <a:rPr lang="en-GB" sz="3200" b="1" dirty="0">
                <a:solidFill>
                  <a:schemeClr val="bg1"/>
                </a:solidFill>
              </a:rPr>
              <a:t>protect the reciter from all harm.</a:t>
            </a:r>
          </a:p>
          <a:p>
            <a:pPr hangingPunct="0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339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1477556" y="596066"/>
            <a:ext cx="7102639" cy="4768529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Let’s read </a:t>
            </a:r>
            <a:r>
              <a:rPr lang="en-US" sz="4000" dirty="0" err="1" smtClean="0"/>
              <a:t>Ayat</a:t>
            </a:r>
            <a:r>
              <a:rPr lang="en-US" sz="4000" dirty="0" smtClean="0"/>
              <a:t> </a:t>
            </a:r>
            <a:r>
              <a:rPr lang="en-US" sz="4000" dirty="0" err="1" smtClean="0"/>
              <a:t>ul</a:t>
            </a:r>
            <a:r>
              <a:rPr lang="en-US" sz="4000" dirty="0" smtClean="0"/>
              <a:t> </a:t>
            </a:r>
            <a:r>
              <a:rPr lang="en-US" sz="4000" dirty="0" err="1" smtClean="0"/>
              <a:t>Kursi</a:t>
            </a:r>
            <a:r>
              <a:rPr lang="en-US" sz="4000" dirty="0" smtClean="0"/>
              <a:t> from our books!</a:t>
            </a:r>
            <a:endParaRPr lang="en-US" sz="4000" dirty="0"/>
          </a:p>
        </p:txBody>
      </p:sp>
      <p:pic>
        <p:nvPicPr>
          <p:cNvPr id="3" name="Picture 2" descr="Unknown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7" y="0"/>
            <a:ext cx="2733810" cy="2228769"/>
          </a:xfrm>
          <a:prstGeom prst="rect">
            <a:avLst/>
          </a:prstGeom>
        </p:spPr>
      </p:pic>
      <p:pic>
        <p:nvPicPr>
          <p:cNvPr id="4" name="Picture 3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190" y="4306901"/>
            <a:ext cx="2524915" cy="216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9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-1"/>
            <a:ext cx="9105884" cy="6858001"/>
          </a:xfrm>
          <a:prstGeom prst="horizontalScroll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5037" y="663630"/>
            <a:ext cx="741370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2400" b="1" dirty="0"/>
              <a:t> </a:t>
            </a:r>
            <a:endParaRPr lang="en-GB" sz="2800" b="1" i="1" u="sng" dirty="0" smtClean="0"/>
          </a:p>
          <a:p>
            <a:pPr hangingPunct="0"/>
            <a:r>
              <a:rPr lang="en-GB" sz="2800" b="1" dirty="0" smtClean="0"/>
              <a:t>In </a:t>
            </a:r>
            <a:r>
              <a:rPr lang="en-GB" sz="2800" b="1" dirty="0"/>
              <a:t>this one verse is contained all we can ever know about Allah. There is no god but He. He is never inattentive to the needs of His creation. </a:t>
            </a:r>
            <a:endParaRPr lang="en-GB" sz="2800" b="1" dirty="0" smtClean="0"/>
          </a:p>
          <a:p>
            <a:pPr hangingPunct="0"/>
            <a:endParaRPr lang="en-GB" sz="2800" b="1" dirty="0" smtClean="0"/>
          </a:p>
          <a:p>
            <a:pPr hangingPunct="0"/>
            <a:r>
              <a:rPr lang="en-GB" sz="2800" b="1" dirty="0" smtClean="0"/>
              <a:t>On </a:t>
            </a:r>
            <a:r>
              <a:rPr lang="en-GB" sz="2800" b="1" dirty="0"/>
              <a:t>the Day of Judgement, there will be no intercession for anyone except with Allah’s permission. </a:t>
            </a:r>
            <a:endParaRPr lang="en-GB" sz="2800" b="1" dirty="0" smtClean="0"/>
          </a:p>
          <a:p>
            <a:pPr hangingPunct="0"/>
            <a:endParaRPr lang="en-GB" sz="2800" b="1" dirty="0" smtClean="0"/>
          </a:p>
          <a:p>
            <a:pPr hangingPunct="0"/>
            <a:r>
              <a:rPr lang="en-GB" sz="2800" b="1" dirty="0" smtClean="0"/>
              <a:t>“</a:t>
            </a:r>
            <a:r>
              <a:rPr lang="en-GB" sz="2800" b="1" dirty="0" err="1"/>
              <a:t>Kursi</a:t>
            </a:r>
            <a:r>
              <a:rPr lang="en-GB" sz="2800" b="1" dirty="0"/>
              <a:t>” means “chair”, but here it refers to the knowledge and authority of Allah.</a:t>
            </a:r>
          </a:p>
          <a:p>
            <a:pPr hangingPunct="0"/>
            <a:r>
              <a:rPr lang="en-GB" sz="2800" b="1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0675" y="259159"/>
            <a:ext cx="365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Simple </a:t>
            </a:r>
            <a:r>
              <a:rPr lang="en-US" sz="2400" b="1" u="sng" dirty="0" err="1" smtClean="0"/>
              <a:t>Tafsir</a:t>
            </a:r>
            <a:r>
              <a:rPr lang="en-US" sz="2400" b="1" u="sng" dirty="0" smtClean="0"/>
              <a:t>: </a:t>
            </a:r>
            <a:r>
              <a:rPr lang="en-US" sz="2400" b="1" u="sng" dirty="0" err="1"/>
              <a:t>A</a:t>
            </a:r>
            <a:r>
              <a:rPr lang="en-US" sz="2400" b="1" u="sng" dirty="0" err="1" smtClean="0"/>
              <a:t>yat</a:t>
            </a:r>
            <a:r>
              <a:rPr lang="en-US" sz="2400" b="1" u="sng" dirty="0" smtClean="0"/>
              <a:t> 255</a:t>
            </a:r>
            <a:endParaRPr lang="en-US" sz="2400" b="1" u="sng" dirty="0"/>
          </a:p>
        </p:txBody>
      </p:sp>
      <p:pic>
        <p:nvPicPr>
          <p:cNvPr id="5" name="Picture 4" descr="images-1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196" y="4963792"/>
            <a:ext cx="2629688" cy="196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3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75" y="259159"/>
            <a:ext cx="365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Simple </a:t>
            </a:r>
            <a:r>
              <a:rPr lang="en-US" sz="2400" b="1" u="sng" dirty="0" err="1" smtClean="0"/>
              <a:t>Tafsir</a:t>
            </a:r>
            <a:r>
              <a:rPr lang="en-US" sz="2400" b="1" u="sng" dirty="0" smtClean="0"/>
              <a:t>: </a:t>
            </a:r>
            <a:r>
              <a:rPr lang="en-US" sz="2400" b="1" u="sng" dirty="0" err="1"/>
              <a:t>A</a:t>
            </a:r>
            <a:r>
              <a:rPr lang="en-US" sz="2400" b="1" u="sng" dirty="0" err="1" smtClean="0"/>
              <a:t>yat</a:t>
            </a:r>
            <a:r>
              <a:rPr lang="en-US" sz="2400" b="1" u="sng" dirty="0" smtClean="0"/>
              <a:t> 256</a:t>
            </a:r>
            <a:endParaRPr lang="en-US" sz="2400" b="1" u="sng" dirty="0"/>
          </a:p>
        </p:txBody>
      </p:sp>
      <p:sp>
        <p:nvSpPr>
          <p:cNvPr id="3" name="Rounded Rectangle 2"/>
          <p:cNvSpPr/>
          <p:nvPr/>
        </p:nvSpPr>
        <p:spPr>
          <a:xfrm>
            <a:off x="259220" y="720824"/>
            <a:ext cx="8554273" cy="61371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22129" y="1197700"/>
            <a:ext cx="7854377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2800" b="1" dirty="0" smtClean="0">
                <a:solidFill>
                  <a:srgbClr val="FFFFFF"/>
                </a:solidFill>
              </a:rPr>
              <a:t>‘There is </a:t>
            </a:r>
            <a:r>
              <a:rPr lang="en-GB" sz="2800" b="1" dirty="0">
                <a:solidFill>
                  <a:srgbClr val="FFFFFF"/>
                </a:solidFill>
              </a:rPr>
              <a:t>no compulsion in </a:t>
            </a:r>
            <a:r>
              <a:rPr lang="en-GB" sz="2800" b="1" dirty="0" smtClean="0">
                <a:solidFill>
                  <a:srgbClr val="FFFFFF"/>
                </a:solidFill>
              </a:rPr>
              <a:t>religion’ </a:t>
            </a:r>
            <a:r>
              <a:rPr lang="en-GB" sz="2800" b="1" dirty="0">
                <a:solidFill>
                  <a:srgbClr val="FFFFFF"/>
                </a:solidFill>
              </a:rPr>
              <a:t>means that you cannot force anyone to accept Islam. </a:t>
            </a:r>
            <a:endParaRPr lang="en-GB" sz="2800" b="1" dirty="0" smtClean="0">
              <a:solidFill>
                <a:srgbClr val="FFFFFF"/>
              </a:solidFill>
            </a:endParaRPr>
          </a:p>
          <a:p>
            <a:pPr hangingPunct="0"/>
            <a:endParaRPr lang="en-GB" sz="2800" b="1" dirty="0">
              <a:solidFill>
                <a:srgbClr val="FFFFFF"/>
              </a:solidFill>
            </a:endParaRPr>
          </a:p>
          <a:p>
            <a:pPr hangingPunct="0"/>
            <a:r>
              <a:rPr lang="en-GB" sz="2800" b="1" dirty="0" smtClean="0">
                <a:solidFill>
                  <a:srgbClr val="FFFFFF"/>
                </a:solidFill>
              </a:rPr>
              <a:t>A </a:t>
            </a:r>
            <a:r>
              <a:rPr lang="en-GB" sz="2800" b="1" dirty="0">
                <a:solidFill>
                  <a:srgbClr val="FFFFFF"/>
                </a:solidFill>
              </a:rPr>
              <a:t>Muslim was forcing his slave to become Muslim when this verse was revealed. It does not mean that we do not have to follow the rules of </a:t>
            </a:r>
            <a:r>
              <a:rPr lang="en-GB" sz="2800" b="1" dirty="0" err="1">
                <a:solidFill>
                  <a:srgbClr val="FFFFFF"/>
                </a:solidFill>
              </a:rPr>
              <a:t>Shar`ia</a:t>
            </a:r>
            <a:r>
              <a:rPr lang="en-GB" sz="2800" b="1" dirty="0">
                <a:solidFill>
                  <a:srgbClr val="FFFFFF"/>
                </a:solidFill>
              </a:rPr>
              <a:t> once we become Muslims (as some people think.) </a:t>
            </a:r>
          </a:p>
          <a:p>
            <a:pPr hangingPunct="0"/>
            <a:r>
              <a:rPr lang="en-GB" sz="2800" b="1" dirty="0">
                <a:solidFill>
                  <a:srgbClr val="FFFFFF"/>
                </a:solidFill>
              </a:rPr>
              <a:t> </a:t>
            </a:r>
          </a:p>
          <a:p>
            <a:pPr hangingPunct="0"/>
            <a:r>
              <a:rPr lang="en-GB" sz="2800" b="1" dirty="0">
                <a:solidFill>
                  <a:srgbClr val="FFFFFF"/>
                </a:solidFill>
              </a:rPr>
              <a:t>According to Imam Muhammad al </a:t>
            </a:r>
            <a:r>
              <a:rPr lang="en-GB" sz="2800" b="1" dirty="0" err="1">
                <a:solidFill>
                  <a:srgbClr val="FFFFFF"/>
                </a:solidFill>
              </a:rPr>
              <a:t>Baqir</a:t>
            </a:r>
            <a:r>
              <a:rPr lang="en-GB" sz="2800" b="1" dirty="0">
                <a:solidFill>
                  <a:srgbClr val="FFFFFF"/>
                </a:solidFill>
              </a:rPr>
              <a:t> (A), the strong rope “al ‘</a:t>
            </a:r>
            <a:r>
              <a:rPr lang="en-GB" sz="2800" b="1" dirty="0" err="1">
                <a:solidFill>
                  <a:srgbClr val="FFFFFF"/>
                </a:solidFill>
              </a:rPr>
              <a:t>Urwatul</a:t>
            </a:r>
            <a:r>
              <a:rPr lang="en-GB" sz="2800" b="1" dirty="0">
                <a:solidFill>
                  <a:srgbClr val="FFFFFF"/>
                </a:solidFill>
              </a:rPr>
              <a:t> </a:t>
            </a:r>
            <a:r>
              <a:rPr lang="en-GB" sz="2800" b="1" dirty="0" err="1">
                <a:solidFill>
                  <a:srgbClr val="FFFFFF"/>
                </a:solidFill>
              </a:rPr>
              <a:t>Wuthqa</a:t>
            </a:r>
            <a:r>
              <a:rPr lang="en-GB" sz="2800" b="1" dirty="0">
                <a:solidFill>
                  <a:srgbClr val="FFFFFF"/>
                </a:solidFill>
              </a:rPr>
              <a:t>” refers to following the guidance of the Holy </a:t>
            </a:r>
            <a:r>
              <a:rPr lang="en-GB" sz="2800" b="1" dirty="0" err="1">
                <a:solidFill>
                  <a:srgbClr val="FFFFFF"/>
                </a:solidFill>
              </a:rPr>
              <a:t>Aimmah</a:t>
            </a:r>
            <a:r>
              <a:rPr lang="en-GB" sz="2800" b="1" dirty="0">
                <a:solidFill>
                  <a:srgbClr val="FFFFFF"/>
                </a:solidFill>
              </a:rPr>
              <a:t> (AS).</a:t>
            </a:r>
          </a:p>
        </p:txBody>
      </p:sp>
    </p:spTree>
    <p:extLst>
      <p:ext uri="{BB962C8B-B14F-4D97-AF65-F5344CB8AC3E}">
        <p14:creationId xmlns:p14="http://schemas.microsoft.com/office/powerpoint/2010/main" val="133123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75" y="259159"/>
            <a:ext cx="365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Simple </a:t>
            </a:r>
            <a:r>
              <a:rPr lang="en-US" sz="2400" b="1" u="sng" dirty="0" err="1" smtClean="0"/>
              <a:t>Tafsir</a:t>
            </a:r>
            <a:r>
              <a:rPr lang="en-US" sz="2400" b="1" u="sng" dirty="0" smtClean="0"/>
              <a:t>: </a:t>
            </a:r>
            <a:r>
              <a:rPr lang="en-US" sz="2400" b="1" u="sng" dirty="0" err="1"/>
              <a:t>A</a:t>
            </a:r>
            <a:r>
              <a:rPr lang="en-US" sz="2400" b="1" u="sng" dirty="0" err="1" smtClean="0"/>
              <a:t>yat</a:t>
            </a:r>
            <a:r>
              <a:rPr lang="en-US" sz="2400" b="1" u="sng" dirty="0" smtClean="0"/>
              <a:t> 257</a:t>
            </a:r>
            <a:endParaRPr lang="en-US" sz="2400" b="1" u="sng" dirty="0"/>
          </a:p>
        </p:txBody>
      </p:sp>
      <p:sp>
        <p:nvSpPr>
          <p:cNvPr id="3" name="8-Point Star 2"/>
          <p:cNvSpPr/>
          <p:nvPr/>
        </p:nvSpPr>
        <p:spPr>
          <a:xfrm>
            <a:off x="-751739" y="0"/>
            <a:ext cx="10446581" cy="6858000"/>
          </a:xfrm>
          <a:prstGeom prst="star8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22024" y="1238201"/>
            <a:ext cx="736186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3200" b="1" dirty="0" smtClean="0"/>
              <a:t>In </a:t>
            </a:r>
            <a:r>
              <a:rPr lang="en-GB" sz="3200" b="1" dirty="0"/>
              <a:t>this verse, </a:t>
            </a:r>
            <a:r>
              <a:rPr lang="en-GB" sz="3200" b="1" dirty="0">
                <a:solidFill>
                  <a:schemeClr val="bg1"/>
                </a:solidFill>
              </a:rPr>
              <a:t>“</a:t>
            </a:r>
            <a:r>
              <a:rPr lang="en-GB" sz="3200" b="1" dirty="0" err="1">
                <a:solidFill>
                  <a:schemeClr val="bg1"/>
                </a:solidFill>
              </a:rPr>
              <a:t>Wali</a:t>
            </a:r>
            <a:r>
              <a:rPr lang="en-GB" sz="3200" b="1" dirty="0">
                <a:solidFill>
                  <a:schemeClr val="bg1"/>
                </a:solidFill>
              </a:rPr>
              <a:t>” </a:t>
            </a:r>
            <a:r>
              <a:rPr lang="en-GB" sz="3200" b="1" dirty="0"/>
              <a:t>means that Allah is close to the believers while the disbelievers are under the influence of the </a:t>
            </a:r>
            <a:r>
              <a:rPr lang="en-GB" sz="3200" b="1" dirty="0">
                <a:solidFill>
                  <a:schemeClr val="bg1"/>
                </a:solidFill>
              </a:rPr>
              <a:t>“</a:t>
            </a:r>
            <a:r>
              <a:rPr lang="en-GB" sz="3200" b="1" dirty="0" err="1">
                <a:solidFill>
                  <a:schemeClr val="bg1"/>
                </a:solidFill>
              </a:rPr>
              <a:t>Taghut</a:t>
            </a:r>
            <a:r>
              <a:rPr lang="en-GB" sz="3200" b="1" dirty="0">
                <a:solidFill>
                  <a:schemeClr val="bg1"/>
                </a:solidFill>
              </a:rPr>
              <a:t>” </a:t>
            </a:r>
            <a:r>
              <a:rPr lang="en-GB" sz="3200" b="1" dirty="0"/>
              <a:t>or </a:t>
            </a:r>
            <a:r>
              <a:rPr lang="en-GB" sz="3200" b="1" dirty="0" err="1"/>
              <a:t>Shaitan</a:t>
            </a:r>
            <a:r>
              <a:rPr lang="en-GB" sz="3200" b="1" dirty="0"/>
              <a:t>. </a:t>
            </a:r>
            <a:endParaRPr lang="en-GB" sz="3200" b="1" dirty="0" smtClean="0"/>
          </a:p>
          <a:p>
            <a:pPr hangingPunct="0"/>
            <a:endParaRPr lang="en-GB" sz="3200" b="1" dirty="0"/>
          </a:p>
          <a:p>
            <a:pPr hangingPunct="0"/>
            <a:r>
              <a:rPr lang="en-GB" sz="3200" b="1" dirty="0" smtClean="0"/>
              <a:t>While </a:t>
            </a:r>
            <a:r>
              <a:rPr lang="en-GB" sz="3200" b="1" dirty="0"/>
              <a:t>Allah brings people out of the darkness of ignorance into the light of knowledge, </a:t>
            </a:r>
            <a:r>
              <a:rPr lang="en-GB" sz="3200" b="1" dirty="0" err="1"/>
              <a:t>Shaitan</a:t>
            </a:r>
            <a:r>
              <a:rPr lang="en-GB" sz="3200" b="1" dirty="0"/>
              <a:t> takes his followers into the darkness of disbelief.</a:t>
            </a:r>
          </a:p>
          <a:p>
            <a:pPr hangingPunct="0"/>
            <a:r>
              <a:rPr lang="en-GB" sz="32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3123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83</TotalTime>
  <Words>487</Words>
  <Application>Microsoft Macintosh PowerPoint</Application>
  <PresentationFormat>On-screen Show (4:3)</PresentationFormat>
  <Paragraphs>59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abbasali dossa</dc:creator>
  <cp:lastModifiedBy>abbasali dossa</cp:lastModifiedBy>
  <cp:revision>10</cp:revision>
  <dcterms:created xsi:type="dcterms:W3CDTF">2017-02-04T13:20:02Z</dcterms:created>
  <dcterms:modified xsi:type="dcterms:W3CDTF">2017-02-04T14:43:54Z</dcterms:modified>
</cp:coreProperties>
</file>