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9" r:id="rId2"/>
    <p:sldId id="270" r:id="rId3"/>
    <p:sldId id="271" r:id="rId4"/>
    <p:sldId id="272" r:id="rId5"/>
    <p:sldId id="273" r:id="rId6"/>
    <p:sldId id="274" r:id="rId7"/>
    <p:sldId id="27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FFCC"/>
    <a:srgbClr val="EAEAEA"/>
    <a:srgbClr val="FF66FF"/>
    <a:srgbClr val="FFCC99"/>
    <a:srgbClr val="FFCCFF"/>
    <a:srgbClr val="CC00FF"/>
    <a:srgbClr val="666699"/>
    <a:srgbClr val="FFCC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7576" autoAdjust="0"/>
    <p:restoredTop sz="94660"/>
  </p:normalViewPr>
  <p:slideViewPr>
    <p:cSldViewPr snapToGrid="0">
      <p:cViewPr varScale="1">
        <p:scale>
          <a:sx n="114" d="100"/>
          <a:sy n="114" d="100"/>
        </p:scale>
        <p:origin x="900"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2339E-8314-4A4F-BA62-27AF70C018EE}" type="datetimeFigureOut">
              <a:rPr lang="en-GB" smtClean="0"/>
              <a:t>06/02/2017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E7A95-C459-43CA-ADDE-AF8141D278CC}" type="slidenum">
              <a:rPr lang="en-GB" smtClean="0"/>
              <a:t>‹#›</a:t>
            </a:fld>
            <a:endParaRPr lang="en-GB"/>
          </a:p>
        </p:txBody>
      </p:sp>
    </p:spTree>
    <p:extLst>
      <p:ext uri="{BB962C8B-B14F-4D97-AF65-F5344CB8AC3E}">
        <p14:creationId xmlns:p14="http://schemas.microsoft.com/office/powerpoint/2010/main" val="112704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6553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381741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211811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21664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12618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411144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A27E98-0608-4DA4-BDE7-D47B57D639C3}" type="datetimeFigureOut">
              <a:rPr lang="en-GB" smtClean="0"/>
              <a:t>06/02/2017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33263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A27E98-0608-4DA4-BDE7-D47B57D639C3}" type="datetimeFigureOut">
              <a:rPr lang="en-GB" smtClean="0"/>
              <a:t>06/02/2017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307049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27E98-0608-4DA4-BDE7-D47B57D639C3}" type="datetimeFigureOut">
              <a:rPr lang="en-GB" smtClean="0"/>
              <a:t>06/02/2017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412910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53931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20680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27E98-0608-4DA4-BDE7-D47B57D639C3}" type="datetimeFigureOut">
              <a:rPr lang="en-GB" smtClean="0"/>
              <a:t>06/02/2017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D462D-B419-4772-B401-9F30DD7C428A}" type="slidenum">
              <a:rPr lang="en-GB" smtClean="0"/>
              <a:t>‹#›</a:t>
            </a:fld>
            <a:endParaRPr lang="en-GB"/>
          </a:p>
        </p:txBody>
      </p:sp>
    </p:spTree>
    <p:extLst>
      <p:ext uri="{BB962C8B-B14F-4D97-AF65-F5344CB8AC3E}">
        <p14:creationId xmlns:p14="http://schemas.microsoft.com/office/powerpoint/2010/main" val="377782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457"/>
            <a:ext cx="9144000" cy="1015719"/>
          </a:xfrm>
        </p:spPr>
        <p:txBody>
          <a:bodyPr/>
          <a:lstStyle/>
          <a:p>
            <a:r>
              <a:rPr lang="en-GB" b="1" dirty="0">
                <a:latin typeface="+mn-lt"/>
              </a:rPr>
              <a:t>TAFSĪR SŪRAT AL-ḤUJURĀT</a:t>
            </a:r>
            <a:endParaRPr lang="en-GB" dirty="0">
              <a:latin typeface="+mn-lt"/>
            </a:endParaRPr>
          </a:p>
        </p:txBody>
      </p:sp>
      <p:sp>
        <p:nvSpPr>
          <p:cNvPr id="3" name="Subtitle 2"/>
          <p:cNvSpPr>
            <a:spLocks noGrp="1"/>
          </p:cNvSpPr>
          <p:nvPr>
            <p:ph type="subTitle" idx="1"/>
          </p:nvPr>
        </p:nvSpPr>
        <p:spPr>
          <a:xfrm>
            <a:off x="1524000" y="4680065"/>
            <a:ext cx="9144000" cy="1411941"/>
          </a:xfrm>
        </p:spPr>
        <p:txBody>
          <a:bodyPr/>
          <a:lstStyle/>
          <a:p>
            <a:r>
              <a:rPr lang="en-GB" sz="4800" b="1" dirty="0"/>
              <a:t>Class 7 - LESSON 2</a:t>
            </a:r>
          </a:p>
          <a:p>
            <a:endParaRPr lang="en-GB" dirty="0"/>
          </a:p>
        </p:txBody>
      </p:sp>
      <p:pic>
        <p:nvPicPr>
          <p:cNvPr id="1026" name="Picture 2" descr="http://i.ytimg.com/vi/a5VpbEBHDZw/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475" y="1720976"/>
            <a:ext cx="3623049" cy="2717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94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Starter Activity</a:t>
            </a:r>
          </a:p>
        </p:txBody>
      </p:sp>
      <p:sp>
        <p:nvSpPr>
          <p:cNvPr id="3" name="Content Placeholder 2"/>
          <p:cNvSpPr>
            <a:spLocks noGrp="1"/>
          </p:cNvSpPr>
          <p:nvPr>
            <p:ph idx="1"/>
          </p:nvPr>
        </p:nvSpPr>
        <p:spPr>
          <a:xfrm>
            <a:off x="838200" y="1825624"/>
            <a:ext cx="7661744" cy="4795557"/>
          </a:xfrm>
        </p:spPr>
        <p:txBody>
          <a:bodyPr>
            <a:normAutofit lnSpcReduction="10000"/>
          </a:bodyPr>
          <a:lstStyle/>
          <a:p>
            <a:pPr marL="0" indent="0">
              <a:buNone/>
            </a:pPr>
            <a:r>
              <a:rPr lang="en-GB" sz="4000" dirty="0"/>
              <a:t>Which </a:t>
            </a:r>
            <a:r>
              <a:rPr lang="en-GB" sz="4000" dirty="0" err="1"/>
              <a:t>Surahs</a:t>
            </a:r>
            <a:r>
              <a:rPr lang="en-GB" sz="4000" dirty="0"/>
              <a:t> in the Holy Qur’an have been named after the Holy Prophet (S)?</a:t>
            </a:r>
          </a:p>
          <a:p>
            <a:pPr marL="0" indent="0">
              <a:buNone/>
            </a:pPr>
            <a:endParaRPr lang="en-GB" dirty="0"/>
          </a:p>
          <a:p>
            <a:pPr marL="514350" indent="-514350">
              <a:buFont typeface="+mj-lt"/>
              <a:buAutoNum type="arabicPeriod"/>
            </a:pPr>
            <a:r>
              <a:rPr lang="en-GB" dirty="0" err="1"/>
              <a:t>Sura</a:t>
            </a:r>
            <a:r>
              <a:rPr lang="en-GB" dirty="0"/>
              <a:t> </a:t>
            </a:r>
            <a:r>
              <a:rPr lang="en-GB" dirty="0" err="1"/>
              <a:t>Taha</a:t>
            </a:r>
            <a:endParaRPr lang="en-GB" dirty="0"/>
          </a:p>
          <a:p>
            <a:pPr marL="514350" indent="-514350">
              <a:buFont typeface="+mj-lt"/>
              <a:buAutoNum type="arabicPeriod"/>
            </a:pPr>
            <a:r>
              <a:rPr lang="en-GB" dirty="0" err="1"/>
              <a:t>Sura</a:t>
            </a:r>
            <a:r>
              <a:rPr lang="en-GB" dirty="0"/>
              <a:t> </a:t>
            </a:r>
            <a:r>
              <a:rPr lang="en-GB" dirty="0" err="1"/>
              <a:t>Yasin</a:t>
            </a:r>
            <a:endParaRPr lang="en-GB" dirty="0"/>
          </a:p>
          <a:p>
            <a:pPr marL="514350" indent="-514350">
              <a:buFont typeface="+mj-lt"/>
              <a:buAutoNum type="arabicPeriod"/>
            </a:pPr>
            <a:r>
              <a:rPr lang="en-GB" dirty="0" err="1"/>
              <a:t>Sura</a:t>
            </a:r>
            <a:r>
              <a:rPr lang="en-GB" dirty="0"/>
              <a:t> Muhammad</a:t>
            </a:r>
          </a:p>
          <a:p>
            <a:pPr marL="514350" indent="-514350">
              <a:buFont typeface="+mj-lt"/>
              <a:buAutoNum type="arabicPeriod"/>
            </a:pPr>
            <a:r>
              <a:rPr lang="en-GB" dirty="0" err="1"/>
              <a:t>Sura</a:t>
            </a:r>
            <a:r>
              <a:rPr lang="en-GB" dirty="0"/>
              <a:t> </a:t>
            </a:r>
            <a:r>
              <a:rPr lang="en-GB" dirty="0" err="1"/>
              <a:t>Muzzammil</a:t>
            </a:r>
            <a:endParaRPr lang="en-GB" dirty="0"/>
          </a:p>
          <a:p>
            <a:pPr marL="514350" indent="-514350">
              <a:buFont typeface="+mj-lt"/>
              <a:buAutoNum type="arabicPeriod"/>
            </a:pPr>
            <a:r>
              <a:rPr lang="en-GB" dirty="0" err="1"/>
              <a:t>Sura</a:t>
            </a:r>
            <a:r>
              <a:rPr lang="en-GB" dirty="0"/>
              <a:t> </a:t>
            </a:r>
            <a:r>
              <a:rPr lang="en-GB" dirty="0" err="1"/>
              <a:t>Muddaththiir</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2882" y="159026"/>
            <a:ext cx="3142916" cy="3432709"/>
          </a:xfrm>
          <a:prstGeom prst="rect">
            <a:avLst/>
          </a:prstGeom>
        </p:spPr>
      </p:pic>
    </p:spTree>
    <p:extLst>
      <p:ext uri="{BB962C8B-B14F-4D97-AF65-F5344CB8AC3E}">
        <p14:creationId xmlns:p14="http://schemas.microsoft.com/office/powerpoint/2010/main" val="364085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8216"/>
          </a:xfrm>
        </p:spPr>
        <p:txBody>
          <a:bodyPr/>
          <a:lstStyle/>
          <a:p>
            <a:r>
              <a:rPr lang="en-GB" b="1" dirty="0">
                <a:latin typeface="+mn-lt"/>
              </a:rPr>
              <a:t>A Study of the 2</a:t>
            </a:r>
            <a:r>
              <a:rPr lang="en-GB" b="1" baseline="30000" dirty="0">
                <a:latin typeface="+mn-lt"/>
              </a:rPr>
              <a:t>nd</a:t>
            </a:r>
            <a:r>
              <a:rPr lang="en-GB" b="1" dirty="0">
                <a:latin typeface="+mn-lt"/>
              </a:rPr>
              <a:t> Verse </a:t>
            </a:r>
            <a:endParaRPr lang="en-GB" dirty="0">
              <a:latin typeface="+mn-lt"/>
            </a:endParaRPr>
          </a:p>
        </p:txBody>
      </p:sp>
      <p:sp>
        <p:nvSpPr>
          <p:cNvPr id="3" name="Content Placeholder 2"/>
          <p:cNvSpPr>
            <a:spLocks noGrp="1"/>
          </p:cNvSpPr>
          <p:nvPr>
            <p:ph idx="1"/>
          </p:nvPr>
        </p:nvSpPr>
        <p:spPr>
          <a:xfrm>
            <a:off x="658905" y="1471314"/>
            <a:ext cx="11290375" cy="5386685"/>
          </a:xfrm>
        </p:spPr>
        <p:txBody>
          <a:bodyPr>
            <a:normAutofit/>
          </a:bodyPr>
          <a:lstStyle/>
          <a:p>
            <a:pPr marL="0" indent="0" algn="ctr" rtl="1">
              <a:lnSpc>
                <a:spcPct val="110000"/>
              </a:lnSpc>
              <a:buNone/>
            </a:pPr>
            <a:r>
              <a:rPr lang="fa-IR" sz="3000" dirty="0"/>
              <a:t>يَا أَيُّهَا الَّذِينَ آمَنُوا لَا تَرْفَعُوا أَصْوَاتَكُمْ فَوْقَ صَوْتِ النَّبِيِّ وَلَا تَجْهَرُوا لَهُ بِالْقَوْلِ كَجَهْرِ بَعْضِكُمْ لِبَعْضٍ أَنْ تَحْبَطَ أَعْمَالُكُمْ وَأَنْتُمْ لَا تَشْعُرُونَ</a:t>
            </a:r>
          </a:p>
          <a:p>
            <a:pPr marL="0" indent="0">
              <a:lnSpc>
                <a:spcPct val="110000"/>
              </a:lnSpc>
              <a:buNone/>
            </a:pPr>
            <a:r>
              <a:rPr lang="en-GB" sz="1800" i="1" dirty="0"/>
              <a:t>[49:2] O Believers! Do not raise your voices above the voice of the Prophet (S). And do not speak loudly to him as you speak loudly to one another, in case your actions are nullified while you remain unaware.</a:t>
            </a:r>
          </a:p>
          <a:p>
            <a:pPr marL="0" indent="0">
              <a:lnSpc>
                <a:spcPct val="110000"/>
              </a:lnSpc>
              <a:buNone/>
            </a:pPr>
            <a:endParaRPr lang="en-GB" sz="2400" dirty="0"/>
          </a:p>
          <a:p>
            <a:pPr marL="914400" lvl="1" indent="-457200">
              <a:lnSpc>
                <a:spcPct val="110000"/>
              </a:lnSpc>
              <a:buFont typeface="+mj-lt"/>
              <a:buAutoNum type="arabicPeriod"/>
            </a:pPr>
            <a:r>
              <a:rPr lang="en-GB" dirty="0"/>
              <a:t>People tried to talk louder than him in argument which was an insult, </a:t>
            </a:r>
          </a:p>
          <a:p>
            <a:pPr marL="914400" lvl="1" indent="-457200">
              <a:lnSpc>
                <a:spcPct val="110000"/>
              </a:lnSpc>
              <a:buFont typeface="+mj-lt"/>
              <a:buAutoNum type="arabicPeriod"/>
            </a:pPr>
            <a:r>
              <a:rPr lang="en-GB" dirty="0"/>
              <a:t>People spoke very loudly which was against politeness. </a:t>
            </a:r>
          </a:p>
          <a:p>
            <a:pPr marL="457200" lvl="1" indent="0">
              <a:lnSpc>
                <a:spcPct val="110000"/>
              </a:lnSpc>
              <a:buNone/>
            </a:pPr>
            <a:endParaRPr lang="en-GB" sz="2200" dirty="0"/>
          </a:p>
          <a:p>
            <a:pPr marL="0" indent="0">
              <a:lnSpc>
                <a:spcPct val="110000"/>
              </a:lnSpc>
              <a:buNone/>
            </a:pPr>
            <a:r>
              <a:rPr lang="en-GB" sz="2400" b="1" dirty="0"/>
              <a:t>Why do you think this verse uses the adjective </a:t>
            </a:r>
            <a:r>
              <a:rPr lang="en-GB" sz="2400" b="1" dirty="0" err="1"/>
              <a:t>nabī</a:t>
            </a:r>
            <a:r>
              <a:rPr lang="en-GB" sz="2400" b="1" dirty="0"/>
              <a:t>, and not </a:t>
            </a:r>
            <a:r>
              <a:rPr lang="en-GB" sz="2400" b="1" dirty="0" err="1"/>
              <a:t>rasūl</a:t>
            </a:r>
            <a:r>
              <a:rPr lang="en-GB" sz="2400" b="1" dirty="0"/>
              <a:t> and what is the difference?</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8485094" y="77154"/>
            <a:ext cx="3464187" cy="1482706"/>
          </a:xfrm>
          <a:prstGeom prst="rect">
            <a:avLst/>
          </a:prstGeom>
        </p:spPr>
      </p:pic>
    </p:spTree>
    <p:extLst>
      <p:ext uri="{BB962C8B-B14F-4D97-AF65-F5344CB8AC3E}">
        <p14:creationId xmlns:p14="http://schemas.microsoft.com/office/powerpoint/2010/main" val="172480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01706"/>
            <a:ext cx="10515600" cy="712694"/>
          </a:xfrm>
        </p:spPr>
        <p:txBody>
          <a:bodyPr/>
          <a:lstStyle/>
          <a:p>
            <a:r>
              <a:rPr lang="en-GB" b="1" dirty="0">
                <a:latin typeface="+mn-lt"/>
              </a:rPr>
              <a:t>A Study of the 2</a:t>
            </a:r>
            <a:r>
              <a:rPr lang="en-GB" b="1" baseline="30000" dirty="0">
                <a:latin typeface="+mn-lt"/>
              </a:rPr>
              <a:t>nd</a:t>
            </a:r>
            <a:r>
              <a:rPr lang="en-GB" b="1" dirty="0">
                <a:latin typeface="+mn-lt"/>
              </a:rPr>
              <a:t> Verse </a:t>
            </a:r>
            <a:r>
              <a:rPr lang="en-GB" b="1" dirty="0" err="1">
                <a:latin typeface="+mn-lt"/>
              </a:rPr>
              <a:t>Cont</a:t>
            </a:r>
            <a:r>
              <a:rPr lang="en-GB" b="1" dirty="0">
                <a:latin typeface="+mn-lt"/>
              </a:rPr>
              <a:t>…</a:t>
            </a:r>
            <a:endParaRPr lang="en-GB" dirty="0">
              <a:latin typeface="+mn-lt"/>
            </a:endParaRPr>
          </a:p>
        </p:txBody>
      </p:sp>
      <p:sp>
        <p:nvSpPr>
          <p:cNvPr id="3" name="Content Placeholder 2"/>
          <p:cNvSpPr>
            <a:spLocks noGrp="1"/>
          </p:cNvSpPr>
          <p:nvPr>
            <p:ph idx="1"/>
          </p:nvPr>
        </p:nvSpPr>
        <p:spPr>
          <a:xfrm>
            <a:off x="548639" y="1441597"/>
            <a:ext cx="10408257" cy="3686993"/>
          </a:xfrm>
        </p:spPr>
        <p:txBody>
          <a:bodyPr>
            <a:normAutofit/>
          </a:bodyPr>
          <a:lstStyle/>
          <a:p>
            <a:r>
              <a:rPr lang="en-GB" dirty="0"/>
              <a:t>Protecting one’s good acts from being nullified can be harder than performing them..</a:t>
            </a:r>
          </a:p>
          <a:p>
            <a:pPr marL="0" indent="0">
              <a:buNone/>
            </a:pPr>
            <a:endParaRPr lang="en-GB" dirty="0"/>
          </a:p>
          <a:p>
            <a:r>
              <a:rPr lang="en-GB" dirty="0"/>
              <a:t>Only those acts that arise from </a:t>
            </a:r>
            <a:r>
              <a:rPr lang="en-GB" dirty="0" err="1"/>
              <a:t>taqwa</a:t>
            </a:r>
            <a:r>
              <a:rPr lang="en-GB" dirty="0"/>
              <a:t> are worthy and accepted by God. </a:t>
            </a:r>
          </a:p>
          <a:p>
            <a:pPr lvl="1"/>
            <a:endParaRPr lang="en-GB" sz="2800" dirty="0"/>
          </a:p>
          <a:p>
            <a:r>
              <a:rPr lang="en-GB" dirty="0"/>
              <a:t>Those who talked over the Prophet (S) did so because they did not have </a:t>
            </a:r>
            <a:r>
              <a:rPr lang="en-GB" dirty="0" err="1"/>
              <a:t>taqwa</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1731" y="201706"/>
            <a:ext cx="1246910" cy="1669969"/>
          </a:xfrm>
          <a:prstGeom prst="rect">
            <a:avLst/>
          </a:prstGeom>
        </p:spPr>
      </p:pic>
    </p:spTree>
    <p:extLst>
      <p:ext uri="{BB962C8B-B14F-4D97-AF65-F5344CB8AC3E}">
        <p14:creationId xmlns:p14="http://schemas.microsoft.com/office/powerpoint/2010/main" val="419914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860612"/>
          </a:xfrm>
        </p:spPr>
        <p:txBody>
          <a:bodyPr/>
          <a:lstStyle/>
          <a:p>
            <a:r>
              <a:rPr lang="en-GB" b="1" dirty="0">
                <a:latin typeface="+mn-lt"/>
              </a:rPr>
              <a:t>Iḥbāṭ – The Nullifying of Good Acts</a:t>
            </a:r>
            <a:endParaRPr lang="en-GB" dirty="0">
              <a:latin typeface="+mn-lt"/>
            </a:endParaRPr>
          </a:p>
        </p:txBody>
      </p:sp>
      <p:sp>
        <p:nvSpPr>
          <p:cNvPr id="3" name="Content Placeholder 2"/>
          <p:cNvSpPr>
            <a:spLocks noGrp="1"/>
          </p:cNvSpPr>
          <p:nvPr>
            <p:ph idx="1"/>
          </p:nvPr>
        </p:nvSpPr>
        <p:spPr>
          <a:xfrm>
            <a:off x="247181" y="1010119"/>
            <a:ext cx="11201400" cy="5768787"/>
          </a:xfrm>
        </p:spPr>
        <p:txBody>
          <a:bodyPr>
            <a:normAutofit/>
          </a:bodyPr>
          <a:lstStyle/>
          <a:p>
            <a:pPr>
              <a:lnSpc>
                <a:spcPct val="100000"/>
              </a:lnSpc>
            </a:pPr>
            <a:r>
              <a:rPr lang="en-GB" dirty="0" err="1"/>
              <a:t>Iḥbāt</a:t>
            </a:r>
            <a:r>
              <a:rPr lang="en-GB" dirty="0"/>
              <a:t> is when God deletes or nullifies the good acts that a person has performed</a:t>
            </a:r>
          </a:p>
          <a:p>
            <a:pPr marL="0" indent="0">
              <a:lnSpc>
                <a:spcPct val="100000"/>
              </a:lnSpc>
              <a:buNone/>
            </a:pPr>
            <a:endParaRPr lang="en-GB" dirty="0"/>
          </a:p>
          <a:p>
            <a:pPr>
              <a:lnSpc>
                <a:spcPct val="100000"/>
              </a:lnSpc>
            </a:pPr>
            <a:r>
              <a:rPr lang="en-GB" dirty="0"/>
              <a:t>In another verse in the Qur’an God says:</a:t>
            </a:r>
          </a:p>
          <a:p>
            <a:pPr marL="457200" lvl="1" indent="0">
              <a:lnSpc>
                <a:spcPct val="100000"/>
              </a:lnSpc>
              <a:buNone/>
            </a:pPr>
            <a:r>
              <a:rPr lang="en-GB" sz="1800" dirty="0"/>
              <a:t>[47:33] </a:t>
            </a:r>
            <a:r>
              <a:rPr lang="en-GB" sz="1800" i="1" dirty="0"/>
              <a:t>O Believers! Obey God and obey the Messenger, and do not make your deeds worthless. ” </a:t>
            </a:r>
          </a:p>
          <a:p>
            <a:pPr marL="457200" lvl="1" indent="0">
              <a:lnSpc>
                <a:spcPct val="100000"/>
              </a:lnSpc>
              <a:buNone/>
            </a:pPr>
            <a:endParaRPr lang="en-GB" sz="1800" i="1" dirty="0"/>
          </a:p>
          <a:p>
            <a:pPr>
              <a:lnSpc>
                <a:spcPct val="100000"/>
              </a:lnSpc>
            </a:pPr>
            <a:r>
              <a:rPr lang="en-GB" dirty="0"/>
              <a:t>Once the Prophet (S) told his companions:</a:t>
            </a:r>
          </a:p>
          <a:p>
            <a:pPr marL="457200" lvl="1" indent="0">
              <a:lnSpc>
                <a:spcPct val="100000"/>
              </a:lnSpc>
              <a:buNone/>
            </a:pPr>
            <a:r>
              <a:rPr lang="en-GB" sz="1700" i="1" dirty="0"/>
              <a:t>Whoever recites </a:t>
            </a:r>
            <a:r>
              <a:rPr lang="en-GB" sz="1700" i="1" dirty="0" err="1"/>
              <a:t>Subḥānallāh</a:t>
            </a:r>
            <a:r>
              <a:rPr lang="en-GB" sz="1700" i="1" dirty="0"/>
              <a:t>, a tree is planted for him in paradise. </a:t>
            </a:r>
          </a:p>
          <a:p>
            <a:pPr marL="457200" lvl="1" indent="0">
              <a:lnSpc>
                <a:spcPct val="100000"/>
              </a:lnSpc>
              <a:buNone/>
            </a:pPr>
            <a:r>
              <a:rPr lang="en-GB" sz="1700" i="1" dirty="0"/>
              <a:t>And whoever recites </a:t>
            </a:r>
            <a:r>
              <a:rPr lang="en-GB" sz="1700" i="1" dirty="0" err="1"/>
              <a:t>Alḥamdulillāh</a:t>
            </a:r>
            <a:r>
              <a:rPr lang="en-GB" sz="1700" i="1" dirty="0"/>
              <a:t>, a tree is planted for him in paradise.</a:t>
            </a:r>
          </a:p>
          <a:p>
            <a:pPr marL="457200" lvl="1" indent="0">
              <a:lnSpc>
                <a:spcPct val="100000"/>
              </a:lnSpc>
              <a:buNone/>
            </a:pPr>
            <a:r>
              <a:rPr lang="en-GB" sz="1700" i="1" dirty="0"/>
              <a:t>And whoever recites La </a:t>
            </a:r>
            <a:r>
              <a:rPr lang="en-GB" sz="1700" i="1" dirty="0" err="1"/>
              <a:t>ilāha</a:t>
            </a:r>
            <a:r>
              <a:rPr lang="en-GB" sz="1700" i="1" dirty="0"/>
              <a:t> </a:t>
            </a:r>
            <a:r>
              <a:rPr lang="en-GB" sz="1700" i="1" dirty="0" err="1"/>
              <a:t>illallāh</a:t>
            </a:r>
            <a:r>
              <a:rPr lang="en-GB" sz="1700" i="1" dirty="0"/>
              <a:t>, a tree is planted for him in paradise.</a:t>
            </a:r>
          </a:p>
          <a:p>
            <a:pPr marL="457200" lvl="1" indent="0">
              <a:lnSpc>
                <a:spcPct val="100000"/>
              </a:lnSpc>
              <a:buNone/>
            </a:pPr>
            <a:r>
              <a:rPr lang="en-GB" sz="1700" i="1" dirty="0"/>
              <a:t>And whoever recites </a:t>
            </a:r>
            <a:r>
              <a:rPr lang="en-GB" sz="1700" i="1" dirty="0" err="1"/>
              <a:t>Allāhu</a:t>
            </a:r>
            <a:r>
              <a:rPr lang="en-GB" sz="1700" i="1" dirty="0"/>
              <a:t> </a:t>
            </a:r>
            <a:r>
              <a:rPr lang="en-GB" sz="1700" i="1" dirty="0" err="1"/>
              <a:t>akbar</a:t>
            </a:r>
            <a:r>
              <a:rPr lang="en-GB" sz="1700" i="1" dirty="0"/>
              <a:t>, a tree is planted for him in paradise.” </a:t>
            </a:r>
          </a:p>
          <a:p>
            <a:pPr marL="457200" lvl="1" indent="0">
              <a:lnSpc>
                <a:spcPct val="100000"/>
              </a:lnSpc>
              <a:buNone/>
            </a:pPr>
            <a:r>
              <a:rPr lang="en-GB" sz="1800" dirty="0"/>
              <a:t>A man from Quraysh said: </a:t>
            </a:r>
            <a:r>
              <a:rPr lang="en-GB" sz="1800" i="1" dirty="0"/>
              <a:t>O Prophet of God! In that case we will have many trees in paradise</a:t>
            </a:r>
          </a:p>
          <a:p>
            <a:pPr marL="457200" lvl="1" indent="0">
              <a:lnSpc>
                <a:spcPct val="100000"/>
              </a:lnSpc>
              <a:buNone/>
            </a:pPr>
            <a:r>
              <a:rPr lang="en-GB" sz="1800" dirty="0"/>
              <a:t>The Prophet (S) replied: </a:t>
            </a:r>
            <a:r>
              <a:rPr lang="en-GB" sz="1800" i="1" dirty="0"/>
              <a:t>Yes indeed! But be careful that you do not send forth fire to burn them to ashes! </a:t>
            </a:r>
          </a:p>
        </p:txBody>
      </p:sp>
      <p:pic>
        <p:nvPicPr>
          <p:cNvPr id="4" name="Picture 3"/>
          <p:cNvPicPr>
            <a:picLocks noChangeAspect="1"/>
          </p:cNvPicPr>
          <p:nvPr/>
        </p:nvPicPr>
        <p:blipFill>
          <a:blip r:embed="rId2"/>
          <a:stretch>
            <a:fillRect/>
          </a:stretch>
        </p:blipFill>
        <p:spPr>
          <a:xfrm>
            <a:off x="8439784" y="3080044"/>
            <a:ext cx="2857500" cy="1868285"/>
          </a:xfrm>
          <a:prstGeom prst="rect">
            <a:avLst/>
          </a:prstGeom>
        </p:spPr>
      </p:pic>
    </p:spTree>
    <p:extLst>
      <p:ext uri="{BB962C8B-B14F-4D97-AF65-F5344CB8AC3E}">
        <p14:creationId xmlns:p14="http://schemas.microsoft.com/office/powerpoint/2010/main" val="278658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74812"/>
            <a:ext cx="10515600" cy="833718"/>
          </a:xfrm>
        </p:spPr>
        <p:txBody>
          <a:bodyPr>
            <a:normAutofit/>
          </a:bodyPr>
          <a:lstStyle/>
          <a:p>
            <a:r>
              <a:rPr lang="en-GB" b="1" dirty="0">
                <a:latin typeface="+mn-lt"/>
              </a:rPr>
              <a:t>Causes of Iḥbāṭ</a:t>
            </a:r>
          </a:p>
        </p:txBody>
      </p:sp>
      <p:sp>
        <p:nvSpPr>
          <p:cNvPr id="3" name="Content Placeholder 2"/>
          <p:cNvSpPr>
            <a:spLocks noGrp="1"/>
          </p:cNvSpPr>
          <p:nvPr>
            <p:ph idx="1"/>
          </p:nvPr>
        </p:nvSpPr>
        <p:spPr>
          <a:xfrm>
            <a:off x="838199" y="914400"/>
            <a:ext cx="10726271" cy="5943600"/>
          </a:xfrm>
        </p:spPr>
        <p:txBody>
          <a:bodyPr>
            <a:normAutofit/>
          </a:bodyPr>
          <a:lstStyle/>
          <a:p>
            <a:pPr marL="0" indent="0">
              <a:lnSpc>
                <a:spcPct val="100000"/>
              </a:lnSpc>
              <a:buNone/>
            </a:pPr>
            <a:r>
              <a:rPr lang="en-GB" sz="2600" dirty="0"/>
              <a:t>There are several causes of iḥbāṭ mentioned in the Qur’an: </a:t>
            </a:r>
          </a:p>
          <a:p>
            <a:pPr marL="514350" lvl="0" indent="-514350">
              <a:lnSpc>
                <a:spcPct val="100000"/>
              </a:lnSpc>
              <a:buFont typeface="+mj-lt"/>
              <a:buAutoNum type="arabicPeriod"/>
            </a:pPr>
            <a:r>
              <a:rPr lang="en-GB" sz="2600" dirty="0"/>
              <a:t>Those who are believers in God then change and disbelieve and die as disbelievers.</a:t>
            </a:r>
          </a:p>
          <a:p>
            <a:pPr marL="514350" lvl="0" indent="-514350">
              <a:lnSpc>
                <a:spcPct val="100000"/>
              </a:lnSpc>
              <a:buFont typeface="+mj-lt"/>
              <a:buAutoNum type="arabicPeriod"/>
            </a:pPr>
            <a:r>
              <a:rPr lang="en-GB" sz="2600" dirty="0"/>
              <a:t>Those who do good to progress in this world only.</a:t>
            </a:r>
          </a:p>
          <a:p>
            <a:pPr marL="0" lvl="0" indent="0">
              <a:lnSpc>
                <a:spcPct val="100000"/>
              </a:lnSpc>
              <a:buNone/>
            </a:pPr>
            <a:endParaRPr lang="en-GB" sz="2600" dirty="0"/>
          </a:p>
          <a:p>
            <a:pPr marL="514350" lvl="0" indent="-514350">
              <a:lnSpc>
                <a:spcPct val="100000"/>
              </a:lnSpc>
              <a:buFont typeface="+mj-lt"/>
              <a:buAutoNum type="arabicPeriod" startAt="3"/>
            </a:pPr>
            <a:r>
              <a:rPr lang="en-GB" sz="2600" dirty="0"/>
              <a:t>Those who have no belief in God.</a:t>
            </a:r>
          </a:p>
          <a:p>
            <a:pPr marL="457200" lvl="1" indent="0">
              <a:lnSpc>
                <a:spcPct val="100000"/>
              </a:lnSpc>
              <a:spcBef>
                <a:spcPts val="1800"/>
              </a:spcBef>
              <a:buNone/>
            </a:pPr>
            <a:endParaRPr lang="en-GB" sz="3200" baseline="30000" dirty="0"/>
          </a:p>
          <a:p>
            <a:pPr marL="514350" lvl="0" indent="-514350">
              <a:lnSpc>
                <a:spcPct val="100000"/>
              </a:lnSpc>
              <a:buFont typeface="+mj-lt"/>
              <a:buAutoNum type="arabicPeriod" startAt="4"/>
            </a:pPr>
            <a:r>
              <a:rPr lang="en-GB" sz="2600" dirty="0"/>
              <a:t>Those who disbelieve in the hereafter.</a:t>
            </a:r>
          </a:p>
          <a:p>
            <a:pPr marL="0" indent="0">
              <a:lnSpc>
                <a:spcPct val="100000"/>
              </a:lnSpc>
              <a:spcBef>
                <a:spcPts val="2400"/>
              </a:spcBef>
              <a:buNone/>
            </a:pPr>
            <a:r>
              <a:rPr lang="en-GB" sz="2600" b="1" dirty="0"/>
              <a:t>‘Certain actions ruin our good deeds, even as we remain unaware’ Explain the statement using the example of alcohol.</a:t>
            </a:r>
          </a:p>
          <a:p>
            <a:pPr marL="514350" lvl="0" indent="-514350">
              <a:lnSpc>
                <a:spcPct val="100000"/>
              </a:lnSpc>
              <a:buFont typeface="+mj-lt"/>
              <a:buAutoNum type="arabicPeriod"/>
            </a:pPr>
            <a:endParaRPr lang="en-GB"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48069" y="265194"/>
            <a:ext cx="1176250" cy="1176250"/>
          </a:xfrm>
          <a:prstGeom prst="rect">
            <a:avLst/>
          </a:prstGeom>
        </p:spPr>
      </p:pic>
      <p:pic>
        <p:nvPicPr>
          <p:cNvPr id="5" name="Picture 4"/>
          <p:cNvPicPr>
            <a:picLocks noChangeAspect="1"/>
          </p:cNvPicPr>
          <p:nvPr/>
        </p:nvPicPr>
        <p:blipFill>
          <a:blip r:embed="rId3"/>
          <a:stretch>
            <a:fillRect/>
          </a:stretch>
        </p:blipFill>
        <p:spPr>
          <a:xfrm>
            <a:off x="9906418" y="4094921"/>
            <a:ext cx="1410765" cy="985962"/>
          </a:xfrm>
          <a:prstGeom prst="rect">
            <a:avLst/>
          </a:prstGeom>
        </p:spPr>
      </p:pic>
    </p:spTree>
    <p:extLst>
      <p:ext uri="{BB962C8B-B14F-4D97-AF65-F5344CB8AC3E}">
        <p14:creationId xmlns:p14="http://schemas.microsoft.com/office/powerpoint/2010/main" val="35184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6146" name="Picture 2" descr="https://gregmiller21stcenturyleadership.files.wordpress.com/2012/05/reflection-s1llc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634" y="239486"/>
            <a:ext cx="7757224" cy="5545088"/>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a:xfrm>
            <a:off x="8992925" y="1081377"/>
            <a:ext cx="2361538" cy="193065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When am I doing actions or speaking  for Allah?</a:t>
            </a:r>
          </a:p>
        </p:txBody>
      </p:sp>
      <p:sp>
        <p:nvSpPr>
          <p:cNvPr id="4" name="Cloud Callout 3"/>
          <p:cNvSpPr/>
          <p:nvPr/>
        </p:nvSpPr>
        <p:spPr>
          <a:xfrm>
            <a:off x="1424608" y="1233776"/>
            <a:ext cx="2558995" cy="177825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When am I doing actions or speaking for This world?</a:t>
            </a:r>
          </a:p>
        </p:txBody>
      </p:sp>
    </p:spTree>
    <p:extLst>
      <p:ext uri="{BB962C8B-B14F-4D97-AF65-F5344CB8AC3E}">
        <p14:creationId xmlns:p14="http://schemas.microsoft.com/office/powerpoint/2010/main" val="3297764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388</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TAFSĪR SŪRAT AL-ḤUJURĀT</vt:lpstr>
      <vt:lpstr>Starter Activity</vt:lpstr>
      <vt:lpstr>A Study of the 2nd Verse </vt:lpstr>
      <vt:lpstr>A Study of the 2nd Verse Cont…</vt:lpstr>
      <vt:lpstr>Iḥbāṭ – The Nullifying of Good Acts</vt:lpstr>
      <vt:lpstr>Causes of Iḥbāṭ</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TAFSĪR SŪRAT AL-ḤUJURĀT</dc:title>
  <dc:creator>Masuma Jaffer</dc:creator>
  <cp:lastModifiedBy>Rumina Hashmani</cp:lastModifiedBy>
  <cp:revision>60</cp:revision>
  <dcterms:created xsi:type="dcterms:W3CDTF">2015-12-17T23:16:10Z</dcterms:created>
  <dcterms:modified xsi:type="dcterms:W3CDTF">2017-02-06T15:12:20Z</dcterms:modified>
</cp:coreProperties>
</file>