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6" r:id="rId2"/>
    <p:sldId id="297" r:id="rId3"/>
    <p:sldId id="298" r:id="rId4"/>
    <p:sldId id="299" r:id="rId5"/>
    <p:sldId id="300" r:id="rId6"/>
    <p:sldId id="301" r:id="rId7"/>
    <p:sldId id="402" r:id="rId8"/>
    <p:sldId id="30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FFCC"/>
    <a:srgbClr val="EAEAEA"/>
    <a:srgbClr val="FF66FF"/>
    <a:srgbClr val="FFCC99"/>
    <a:srgbClr val="FFCCFF"/>
    <a:srgbClr val="CC00FF"/>
    <a:srgbClr val="666699"/>
    <a:srgbClr val="FFCC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7576" autoAdjust="0"/>
    <p:restoredTop sz="94660"/>
  </p:normalViewPr>
  <p:slideViewPr>
    <p:cSldViewPr snapToGrid="0">
      <p:cViewPr varScale="1">
        <p:scale>
          <a:sx n="114" d="100"/>
          <a:sy n="114" d="100"/>
        </p:scale>
        <p:origin x="900"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2339E-8314-4A4F-BA62-27AF70C018EE}" type="datetimeFigureOut">
              <a:rPr lang="en-GB" smtClean="0"/>
              <a:t>06/02/2017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E7A95-C459-43CA-ADDE-AF8141D278CC}" type="slidenum">
              <a:rPr lang="en-GB" smtClean="0"/>
              <a:t>‹#›</a:t>
            </a:fld>
            <a:endParaRPr lang="en-GB"/>
          </a:p>
        </p:txBody>
      </p:sp>
    </p:spTree>
    <p:extLst>
      <p:ext uri="{BB962C8B-B14F-4D97-AF65-F5344CB8AC3E}">
        <p14:creationId xmlns:p14="http://schemas.microsoft.com/office/powerpoint/2010/main" val="112704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6553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381741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211811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21664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12618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411144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A27E98-0608-4DA4-BDE7-D47B57D639C3}" type="datetimeFigureOut">
              <a:rPr lang="en-GB" smtClean="0"/>
              <a:t>06/02/2017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33263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A27E98-0608-4DA4-BDE7-D47B57D639C3}" type="datetimeFigureOut">
              <a:rPr lang="en-GB" smtClean="0"/>
              <a:t>06/02/2017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307049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27E98-0608-4DA4-BDE7-D47B57D639C3}" type="datetimeFigureOut">
              <a:rPr lang="en-GB" smtClean="0"/>
              <a:t>06/02/2017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412910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53931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20680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27E98-0608-4DA4-BDE7-D47B57D639C3}" type="datetimeFigureOut">
              <a:rPr lang="en-GB" smtClean="0"/>
              <a:t>06/02/2017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D462D-B419-4772-B401-9F30DD7C428A}" type="slidenum">
              <a:rPr lang="en-GB" smtClean="0"/>
              <a:t>‹#›</a:t>
            </a:fld>
            <a:endParaRPr lang="en-GB"/>
          </a:p>
        </p:txBody>
      </p:sp>
    </p:spTree>
    <p:extLst>
      <p:ext uri="{BB962C8B-B14F-4D97-AF65-F5344CB8AC3E}">
        <p14:creationId xmlns:p14="http://schemas.microsoft.com/office/powerpoint/2010/main" val="377782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457"/>
            <a:ext cx="9144000" cy="1015719"/>
          </a:xfrm>
        </p:spPr>
        <p:txBody>
          <a:bodyPr/>
          <a:lstStyle/>
          <a:p>
            <a:r>
              <a:rPr lang="en-GB" b="1" dirty="0">
                <a:latin typeface="+mn-lt"/>
              </a:rPr>
              <a:t>TAFSĪR SŪRAT AL-ḤUJURĀT</a:t>
            </a:r>
            <a:endParaRPr lang="en-GB" dirty="0">
              <a:latin typeface="+mn-lt"/>
            </a:endParaRPr>
          </a:p>
        </p:txBody>
      </p:sp>
      <p:sp>
        <p:nvSpPr>
          <p:cNvPr id="3" name="Subtitle 2"/>
          <p:cNvSpPr>
            <a:spLocks noGrp="1"/>
          </p:cNvSpPr>
          <p:nvPr>
            <p:ph type="subTitle" idx="1"/>
          </p:nvPr>
        </p:nvSpPr>
        <p:spPr>
          <a:xfrm>
            <a:off x="1524000" y="4680065"/>
            <a:ext cx="9144000" cy="1411941"/>
          </a:xfrm>
        </p:spPr>
        <p:txBody>
          <a:bodyPr/>
          <a:lstStyle/>
          <a:p>
            <a:r>
              <a:rPr lang="en-GB" sz="4800" b="1" dirty="0"/>
              <a:t>Class 7 - LESSON 5</a:t>
            </a:r>
          </a:p>
          <a:p>
            <a:endParaRPr lang="en-GB" dirty="0"/>
          </a:p>
        </p:txBody>
      </p:sp>
      <p:pic>
        <p:nvPicPr>
          <p:cNvPr id="1026" name="Picture 2" descr="http://i.ytimg.com/vi/a5VpbEBHDZw/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475" y="1720976"/>
            <a:ext cx="3623049" cy="2717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70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mn-lt"/>
              </a:rPr>
              <a:t>Starter Activity</a:t>
            </a:r>
            <a:br>
              <a:rPr lang="en-GB" dirty="0">
                <a:solidFill>
                  <a:srgbClr val="CC00FF"/>
                </a:solidFill>
              </a:rPr>
            </a:br>
            <a:endParaRPr lang="en-GB" b="1" dirty="0">
              <a:latin typeface="+mn-lt"/>
            </a:endParaRPr>
          </a:p>
        </p:txBody>
      </p:sp>
      <p:sp>
        <p:nvSpPr>
          <p:cNvPr id="3" name="Content Placeholder 2"/>
          <p:cNvSpPr>
            <a:spLocks noGrp="1"/>
          </p:cNvSpPr>
          <p:nvPr>
            <p:ph idx="1"/>
          </p:nvPr>
        </p:nvSpPr>
        <p:spPr/>
        <p:txBody>
          <a:bodyPr/>
          <a:lstStyle/>
          <a:p>
            <a:pPr marL="0" indent="0">
              <a:buNone/>
            </a:pPr>
            <a:r>
              <a:rPr lang="en-GB" i="1" dirty="0">
                <a:solidFill>
                  <a:srgbClr val="CC00FF"/>
                </a:solidFill>
              </a:rPr>
              <a:t>What is lying?</a:t>
            </a:r>
          </a:p>
          <a:p>
            <a:pPr marL="0" indent="0">
              <a:buNone/>
            </a:pPr>
            <a:r>
              <a:rPr lang="en-GB" i="1" dirty="0">
                <a:solidFill>
                  <a:srgbClr val="CC00FF"/>
                </a:solidFill>
              </a:rPr>
              <a:t>How does one lie to oneself?</a:t>
            </a:r>
          </a:p>
          <a:p>
            <a:pPr marL="0" indent="0">
              <a:buNone/>
            </a:pPr>
            <a:r>
              <a:rPr lang="en-GB" i="1" dirty="0">
                <a:solidFill>
                  <a:srgbClr val="CC00FF"/>
                </a:solidFill>
              </a:rPr>
              <a:t>Do we lie to protect ourselves from harm like being told off?</a:t>
            </a:r>
          </a:p>
        </p:txBody>
      </p:sp>
      <p:pic>
        <p:nvPicPr>
          <p:cNvPr id="1026" name="Picture 2" descr="Image result for surah na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8429" y="217373"/>
            <a:ext cx="1841466" cy="13172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urah nab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145" y="3533066"/>
            <a:ext cx="4104068" cy="2894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52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A Study of the 6</a:t>
            </a:r>
            <a:r>
              <a:rPr lang="en-GB" b="1" baseline="30000" dirty="0">
                <a:latin typeface="+mn-lt"/>
              </a:rPr>
              <a:t>th</a:t>
            </a:r>
            <a:r>
              <a:rPr lang="en-GB" b="1" dirty="0">
                <a:latin typeface="+mn-lt"/>
              </a:rPr>
              <a:t> Verse </a:t>
            </a:r>
            <a:endParaRPr lang="en-GB" dirty="0">
              <a:latin typeface="+mn-lt"/>
            </a:endParaRPr>
          </a:p>
        </p:txBody>
      </p:sp>
      <p:sp>
        <p:nvSpPr>
          <p:cNvPr id="3" name="Content Placeholder 2"/>
          <p:cNvSpPr>
            <a:spLocks noGrp="1"/>
          </p:cNvSpPr>
          <p:nvPr>
            <p:ph idx="1"/>
          </p:nvPr>
        </p:nvSpPr>
        <p:spPr>
          <a:xfrm>
            <a:off x="838200" y="1825624"/>
            <a:ext cx="10515600" cy="5032375"/>
          </a:xfrm>
        </p:spPr>
        <p:txBody>
          <a:bodyPr/>
          <a:lstStyle/>
          <a:p>
            <a:pPr marL="0" indent="0" algn="ctr">
              <a:lnSpc>
                <a:spcPct val="100000"/>
              </a:lnSpc>
              <a:buNone/>
            </a:pPr>
            <a:r>
              <a:rPr lang="en-GB" i="1" dirty="0"/>
              <a:t>O Believers! If an open sinner brings you a report then investigate it (before you act) in case you unwittingly hurt the interests of people and regret your conduct afterwards.</a:t>
            </a:r>
          </a:p>
          <a:p>
            <a:pPr>
              <a:lnSpc>
                <a:spcPct val="100000"/>
              </a:lnSpc>
            </a:pPr>
            <a:r>
              <a:rPr lang="en-GB" b="1" dirty="0"/>
              <a:t>Fāsiq</a:t>
            </a:r>
            <a:r>
              <a:rPr lang="en-GB" dirty="0"/>
              <a:t> is a person who openly defies God’s law and is not repentant. Consequently, such a person will not be worried about lying either. </a:t>
            </a:r>
          </a:p>
          <a:p>
            <a:pPr>
              <a:lnSpc>
                <a:spcPct val="100000"/>
              </a:lnSpc>
            </a:pPr>
            <a:r>
              <a:rPr lang="en-GB" dirty="0"/>
              <a:t>Thus if a Fāsiq reports something to others, they should not be believed until investigations are made into their claims.</a:t>
            </a:r>
          </a:p>
          <a:p>
            <a:pPr>
              <a:lnSpc>
                <a:spcPct val="100000"/>
              </a:lnSpc>
            </a:pPr>
            <a:endParaRPr lang="en-GB" dirty="0"/>
          </a:p>
        </p:txBody>
      </p:sp>
      <p:pic>
        <p:nvPicPr>
          <p:cNvPr id="2050" name="Picture 2" descr="Image result for surah hujurat"/>
          <p:cNvPicPr>
            <a:picLocks noChangeAspect="1" noChangeArrowheads="1"/>
          </p:cNvPicPr>
          <p:nvPr/>
        </p:nvPicPr>
        <p:blipFill rotWithShape="1">
          <a:blip r:embed="rId2">
            <a:extLst>
              <a:ext uri="{28A0092B-C50C-407E-A947-70E740481C1C}">
                <a14:useLocalDpi xmlns:a14="http://schemas.microsoft.com/office/drawing/2010/main" val="0"/>
              </a:ext>
            </a:extLst>
          </a:blip>
          <a:srcRect b="22452"/>
          <a:stretch/>
        </p:blipFill>
        <p:spPr bwMode="auto">
          <a:xfrm>
            <a:off x="8618542" y="472986"/>
            <a:ext cx="3435770" cy="1355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94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5154"/>
            <a:ext cx="10515600" cy="712693"/>
          </a:xfrm>
        </p:spPr>
        <p:txBody>
          <a:bodyPr/>
          <a:lstStyle/>
          <a:p>
            <a:r>
              <a:rPr lang="en-GB" b="1" dirty="0">
                <a:latin typeface="+mn-lt"/>
              </a:rPr>
              <a:t>Background to the verse</a:t>
            </a:r>
            <a:endParaRPr lang="en-GB" dirty="0">
              <a:latin typeface="+mn-lt"/>
            </a:endParaRPr>
          </a:p>
        </p:txBody>
      </p:sp>
      <p:sp>
        <p:nvSpPr>
          <p:cNvPr id="3" name="Content Placeholder 2"/>
          <p:cNvSpPr>
            <a:spLocks noGrp="1"/>
          </p:cNvSpPr>
          <p:nvPr>
            <p:ph idx="1"/>
          </p:nvPr>
        </p:nvSpPr>
        <p:spPr>
          <a:xfrm>
            <a:off x="591671" y="1102660"/>
            <a:ext cx="11140983" cy="5755340"/>
          </a:xfrm>
        </p:spPr>
        <p:txBody>
          <a:bodyPr>
            <a:noAutofit/>
          </a:bodyPr>
          <a:lstStyle/>
          <a:p>
            <a:pPr>
              <a:lnSpc>
                <a:spcPct val="100000"/>
              </a:lnSpc>
            </a:pPr>
            <a:r>
              <a:rPr lang="en-GB" sz="2200" dirty="0"/>
              <a:t>This verse was revealed about </a:t>
            </a:r>
            <a:r>
              <a:rPr lang="en-GB" sz="2200" dirty="0" err="1"/>
              <a:t>Walīd</a:t>
            </a:r>
            <a:r>
              <a:rPr lang="en-GB" sz="2200" dirty="0"/>
              <a:t> b. </a:t>
            </a:r>
            <a:r>
              <a:rPr lang="en-GB" sz="2200" dirty="0" err="1"/>
              <a:t>ʿUqba</a:t>
            </a:r>
            <a:r>
              <a:rPr lang="en-GB" sz="2200" dirty="0"/>
              <a:t>, who was sent by the Prophet (S) to the tribe of </a:t>
            </a:r>
            <a:r>
              <a:rPr lang="en-GB" sz="2200" dirty="0" err="1"/>
              <a:t>Banū</a:t>
            </a:r>
            <a:r>
              <a:rPr lang="en-GB" sz="2200" dirty="0"/>
              <a:t> </a:t>
            </a:r>
            <a:r>
              <a:rPr lang="en-GB" sz="2200" dirty="0" err="1"/>
              <a:t>Muṣtalīq</a:t>
            </a:r>
            <a:r>
              <a:rPr lang="en-GB" sz="2200" dirty="0"/>
              <a:t> to collect the </a:t>
            </a:r>
            <a:r>
              <a:rPr lang="en-GB" sz="2200" i="1" dirty="0" err="1"/>
              <a:t>zakāt</a:t>
            </a:r>
            <a:r>
              <a:rPr lang="en-GB" sz="2200" dirty="0"/>
              <a:t> tax. </a:t>
            </a:r>
          </a:p>
          <a:p>
            <a:pPr>
              <a:lnSpc>
                <a:spcPct val="100000"/>
              </a:lnSpc>
            </a:pPr>
            <a:r>
              <a:rPr lang="en-GB" sz="2200" dirty="0"/>
              <a:t>When they heard that the representative of the Prophet (S) was on his way, they came out to welcome him. </a:t>
            </a:r>
            <a:r>
              <a:rPr lang="en-GB" sz="2200" dirty="0" err="1"/>
              <a:t>Waliḍ</a:t>
            </a:r>
            <a:r>
              <a:rPr lang="en-GB" sz="2200" dirty="0"/>
              <a:t> was alarmed when he saw their large numbers, especially because there was bad blood between them in pre-Islamic times (</a:t>
            </a:r>
            <a:r>
              <a:rPr lang="en-GB" sz="2200" i="1" dirty="0" err="1"/>
              <a:t>jāhiliyya</a:t>
            </a:r>
            <a:r>
              <a:rPr lang="en-GB" sz="2200" dirty="0"/>
              <a:t>). He thought that they had come to kill him So </a:t>
            </a:r>
            <a:r>
              <a:rPr lang="en-GB" sz="2200" dirty="0" err="1"/>
              <a:t>Walid</a:t>
            </a:r>
            <a:r>
              <a:rPr lang="en-GB" sz="2200" dirty="0"/>
              <a:t> rushed back to </a:t>
            </a:r>
            <a:r>
              <a:rPr lang="en-GB" sz="2200" dirty="0" err="1"/>
              <a:t>Madina</a:t>
            </a:r>
            <a:r>
              <a:rPr lang="en-GB" sz="2200" dirty="0"/>
              <a:t> and reported that the </a:t>
            </a:r>
            <a:r>
              <a:rPr lang="en-GB" sz="2200" dirty="0" err="1"/>
              <a:t>Banū</a:t>
            </a:r>
            <a:r>
              <a:rPr lang="en-GB" sz="2200" dirty="0"/>
              <a:t> </a:t>
            </a:r>
            <a:r>
              <a:rPr lang="en-GB" sz="2200" dirty="0" err="1"/>
              <a:t>Muṣtalīq</a:t>
            </a:r>
            <a:r>
              <a:rPr lang="en-GB" sz="2200" dirty="0"/>
              <a:t> had refused to pay the </a:t>
            </a:r>
            <a:r>
              <a:rPr lang="en-GB" sz="2200" i="1" dirty="0" err="1"/>
              <a:t>zakāt</a:t>
            </a:r>
            <a:r>
              <a:rPr lang="en-GB" sz="2200" dirty="0"/>
              <a:t> – which was an act of defiance to the authority of the Prophet (S). In effect </a:t>
            </a:r>
            <a:r>
              <a:rPr lang="en-GB" sz="2200" dirty="0" err="1"/>
              <a:t>Walīd</a:t>
            </a:r>
            <a:r>
              <a:rPr lang="en-GB" sz="2200" dirty="0"/>
              <a:t> was claiming that they had turned apostate (</a:t>
            </a:r>
            <a:r>
              <a:rPr lang="en-GB" sz="2200" i="1" dirty="0" err="1"/>
              <a:t>murtad</a:t>
            </a:r>
            <a:r>
              <a:rPr lang="en-GB" sz="2200" dirty="0"/>
              <a:t>). </a:t>
            </a:r>
          </a:p>
          <a:p>
            <a:pPr>
              <a:lnSpc>
                <a:spcPct val="100000"/>
              </a:lnSpc>
            </a:pPr>
            <a:r>
              <a:rPr lang="en-GB" sz="2200" dirty="0"/>
              <a:t>The Prophet (S) resolved to fight them, but then this verse was revealed. When investigations was carried out, </a:t>
            </a:r>
            <a:r>
              <a:rPr lang="en-GB" sz="2200" dirty="0" err="1"/>
              <a:t>Walīd’s</a:t>
            </a:r>
            <a:r>
              <a:rPr lang="en-GB" sz="2200" dirty="0"/>
              <a:t> treachery was exposed.</a:t>
            </a:r>
          </a:p>
          <a:p>
            <a:pPr>
              <a:lnSpc>
                <a:spcPct val="100000"/>
              </a:lnSpc>
            </a:pPr>
            <a:r>
              <a:rPr lang="en-GB" sz="2200" dirty="0"/>
              <a:t>People cannot be everywhere at once so they rely on other people to inform them of what is happening elsewhere. These sources as well as TV, newspapers, the internet, social media and emails, etc. must all be checked before acting on the information they relay.</a:t>
            </a:r>
          </a:p>
        </p:txBody>
      </p:sp>
      <p:pic>
        <p:nvPicPr>
          <p:cNvPr id="3074" name="Picture 2" descr="Image result for surah hujur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3392" y="1"/>
            <a:ext cx="3408608" cy="110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84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6"/>
            <a:ext cx="10515600" cy="824248"/>
          </a:xfrm>
        </p:spPr>
        <p:txBody>
          <a:bodyPr/>
          <a:lstStyle/>
          <a:p>
            <a:r>
              <a:rPr lang="en-GB" b="1" dirty="0">
                <a:latin typeface="+mn-lt"/>
              </a:rPr>
              <a:t>2</a:t>
            </a:r>
            <a:r>
              <a:rPr lang="en-GB" b="1" baseline="30000" dirty="0">
                <a:latin typeface="+mn-lt"/>
              </a:rPr>
              <a:t>nd</a:t>
            </a:r>
            <a:r>
              <a:rPr lang="en-GB" b="1" dirty="0">
                <a:latin typeface="+mn-lt"/>
              </a:rPr>
              <a:t> part of verse 6</a:t>
            </a:r>
          </a:p>
        </p:txBody>
      </p:sp>
      <p:sp>
        <p:nvSpPr>
          <p:cNvPr id="3" name="Content Placeholder 2"/>
          <p:cNvSpPr>
            <a:spLocks noGrp="1"/>
          </p:cNvSpPr>
          <p:nvPr>
            <p:ph idx="1"/>
          </p:nvPr>
        </p:nvSpPr>
        <p:spPr>
          <a:xfrm>
            <a:off x="838200" y="1339402"/>
            <a:ext cx="10515600" cy="5518597"/>
          </a:xfrm>
        </p:spPr>
        <p:txBody>
          <a:bodyPr/>
          <a:lstStyle/>
          <a:p>
            <a:pPr marL="0" indent="0">
              <a:buNone/>
            </a:pPr>
            <a:r>
              <a:rPr lang="en-GB" b="1" i="1" dirty="0"/>
              <a:t>… in case you unwittingly hurt the interests of people 			and regret your conduct afterwards</a:t>
            </a:r>
            <a:endParaRPr lang="en-GB" dirty="0"/>
          </a:p>
          <a:p>
            <a:r>
              <a:rPr lang="en-GB" dirty="0"/>
              <a:t>The consequence of acting on unreliable and malicious news is that you may do injustice to innocent people. This can cause lasting damage to people’s lives, well-being and reputation.</a:t>
            </a:r>
          </a:p>
          <a:p>
            <a:r>
              <a:rPr lang="en-GB" dirty="0"/>
              <a:t>Acting hastily on rumours will cause regret later.</a:t>
            </a:r>
          </a:p>
          <a:p>
            <a:endParaRPr lang="en-GB" dirty="0"/>
          </a:p>
        </p:txBody>
      </p:sp>
      <p:pic>
        <p:nvPicPr>
          <p:cNvPr id="4104" name="Picture 8" descr="Image result for hu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3373" y="4271473"/>
            <a:ext cx="2660426" cy="2379792"/>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Image result for regr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5033" y="8251"/>
            <a:ext cx="2236967" cy="220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05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199" y="180304"/>
            <a:ext cx="10765665" cy="811370"/>
          </a:xfrm>
        </p:spPr>
        <p:txBody>
          <a:bodyPr>
            <a:normAutofit/>
          </a:bodyPr>
          <a:lstStyle/>
          <a:p>
            <a:r>
              <a:rPr lang="en-GB" sz="4000" b="1" dirty="0">
                <a:latin typeface="+mn-lt"/>
              </a:rPr>
              <a:t>The Evil of Lying according to the Qur’an &amp; Hadith</a:t>
            </a:r>
          </a:p>
        </p:txBody>
      </p:sp>
      <p:pic>
        <p:nvPicPr>
          <p:cNvPr id="5" name="Picture 4"/>
          <p:cNvPicPr>
            <a:picLocks noChangeAspect="1"/>
          </p:cNvPicPr>
          <p:nvPr/>
        </p:nvPicPr>
        <p:blipFill>
          <a:blip r:embed="rId2"/>
          <a:stretch>
            <a:fillRect/>
          </a:stretch>
        </p:blipFill>
        <p:spPr>
          <a:xfrm>
            <a:off x="11088710" y="5754709"/>
            <a:ext cx="1103290" cy="1103290"/>
          </a:xfrm>
          <a:prstGeom prst="rect">
            <a:avLst/>
          </a:prstGeom>
        </p:spPr>
      </p:pic>
      <p:sp>
        <p:nvSpPr>
          <p:cNvPr id="3" name="Content Placeholder 2"/>
          <p:cNvSpPr>
            <a:spLocks noGrp="1"/>
          </p:cNvSpPr>
          <p:nvPr>
            <p:ph idx="1"/>
          </p:nvPr>
        </p:nvSpPr>
        <p:spPr>
          <a:xfrm>
            <a:off x="838200" y="1094704"/>
            <a:ext cx="10515600" cy="5763295"/>
          </a:xfrm>
        </p:spPr>
        <p:txBody>
          <a:bodyPr>
            <a:normAutofit lnSpcReduction="10000"/>
          </a:bodyPr>
          <a:lstStyle/>
          <a:p>
            <a:r>
              <a:rPr lang="en-GB" dirty="0"/>
              <a:t>In this verse, God warns us not to listen to an open sinner without investigation. </a:t>
            </a:r>
          </a:p>
          <a:p>
            <a:r>
              <a:rPr lang="en-GB" dirty="0"/>
              <a:t>Lying has been condemned in the Qur’an and hadith and described as one of the worst traits. </a:t>
            </a:r>
          </a:p>
          <a:p>
            <a:r>
              <a:rPr lang="en-GB" dirty="0"/>
              <a:t>Lying is habit forming, and so the best way to avoid it is to always speak the truth, even if it is difficult at times.</a:t>
            </a:r>
          </a:p>
          <a:p>
            <a:r>
              <a:rPr lang="en-GB" dirty="0"/>
              <a:t>There are many traditions from the </a:t>
            </a:r>
            <a:r>
              <a:rPr lang="en-GB" dirty="0" err="1"/>
              <a:t>Ma῾ṣūmīn</a:t>
            </a:r>
            <a:r>
              <a:rPr lang="en-GB" dirty="0"/>
              <a:t> (A) about lying:</a:t>
            </a:r>
          </a:p>
          <a:p>
            <a:r>
              <a:rPr lang="en-GB" dirty="0"/>
              <a:t>Prophet (S): From amongst God’s punishment to the liar is forgetfulness (of the details of his lies.) </a:t>
            </a:r>
          </a:p>
          <a:p>
            <a:r>
              <a:rPr lang="en-GB" dirty="0"/>
              <a:t>Imam Ali (A): Amongst the signs of faith (</a:t>
            </a:r>
            <a:r>
              <a:rPr lang="en-GB" i="1" dirty="0" err="1"/>
              <a:t>īmān</a:t>
            </a:r>
            <a:r>
              <a:rPr lang="en-GB" dirty="0"/>
              <a:t>) is that you prefer the truth even if it is against your interests, to falsehood even if it to your benefit. </a:t>
            </a:r>
          </a:p>
          <a:p>
            <a:r>
              <a:rPr lang="en-GB" b="1" dirty="0">
                <a:solidFill>
                  <a:srgbClr val="FF0000"/>
                </a:solidFill>
              </a:rPr>
              <a:t>From the above </a:t>
            </a:r>
            <a:r>
              <a:rPr lang="en-GB" b="1" dirty="0" err="1">
                <a:solidFill>
                  <a:srgbClr val="FF0000"/>
                </a:solidFill>
              </a:rPr>
              <a:t>Ahadith</a:t>
            </a:r>
            <a:r>
              <a:rPr lang="en-GB" b="1" dirty="0">
                <a:solidFill>
                  <a:srgbClr val="FF0000"/>
                </a:solidFill>
              </a:rPr>
              <a:t> when is it okay to lie?</a:t>
            </a:r>
          </a:p>
        </p:txBody>
      </p:sp>
    </p:spTree>
    <p:extLst>
      <p:ext uri="{BB962C8B-B14F-4D97-AF65-F5344CB8AC3E}">
        <p14:creationId xmlns:p14="http://schemas.microsoft.com/office/powerpoint/2010/main" val="245411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Imam Ali (A): Stay away determinedly from lies, both small and big; because when a person gets used to telling small lies he will gain the audacity to telling big lies. </a:t>
            </a:r>
          </a:p>
          <a:p>
            <a:r>
              <a:rPr lang="en-GB" dirty="0"/>
              <a:t>Imam al-</a:t>
            </a:r>
            <a:r>
              <a:rPr lang="en-GB" dirty="0" err="1"/>
              <a:t>Ṣādiq</a:t>
            </a:r>
            <a:r>
              <a:rPr lang="en-GB" dirty="0"/>
              <a:t> (A): God the Almighty, likes lying when done to bring about peace between the believers and dislikes the truth when used to create discord amongst them. </a:t>
            </a:r>
          </a:p>
          <a:p>
            <a:r>
              <a:rPr lang="en-GB" dirty="0"/>
              <a:t>Imam al-</a:t>
            </a:r>
            <a:r>
              <a:rPr lang="en-GB" dirty="0" err="1"/>
              <a:t>Ṣādiq</a:t>
            </a:r>
            <a:r>
              <a:rPr lang="en-GB" dirty="0"/>
              <a:t> (A): Work hard and struggle (to get close to God). And even if you cannot do much, at least do not sin; because whoever builds and does not destroy, his building will rise even though it will be small. As for the one who builds and destroys, it is doubtful that his building will rise at all. </a:t>
            </a:r>
          </a:p>
          <a:p>
            <a:endParaRPr lang="en-GB" dirty="0"/>
          </a:p>
        </p:txBody>
      </p:sp>
    </p:spTree>
    <p:extLst>
      <p:ext uri="{BB962C8B-B14F-4D97-AF65-F5344CB8AC3E}">
        <p14:creationId xmlns:p14="http://schemas.microsoft.com/office/powerpoint/2010/main" val="1496926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6146" name="Picture 2" descr="https://gregmiller21stcenturyleadership.files.wordpress.com/2012/05/reflection-s1llc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435" y="231704"/>
            <a:ext cx="10118762" cy="6626296"/>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a:xfrm>
            <a:off x="2472856" y="1725433"/>
            <a:ext cx="2997641" cy="143123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do I tend to lie?</a:t>
            </a:r>
          </a:p>
        </p:txBody>
      </p:sp>
      <p:sp>
        <p:nvSpPr>
          <p:cNvPr id="4" name="Cloud Callout 3"/>
          <p:cNvSpPr/>
          <p:nvPr/>
        </p:nvSpPr>
        <p:spPr>
          <a:xfrm>
            <a:off x="7650481" y="3309068"/>
            <a:ext cx="3489296" cy="177181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If I were to die today, what regret do I have? Can I work of changing them before I truly die.</a:t>
            </a:r>
          </a:p>
        </p:txBody>
      </p:sp>
    </p:spTree>
    <p:extLst>
      <p:ext uri="{BB962C8B-B14F-4D97-AF65-F5344CB8AC3E}">
        <p14:creationId xmlns:p14="http://schemas.microsoft.com/office/powerpoint/2010/main" val="949663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681</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TAFSĪR SŪRAT AL-ḤUJURĀT</vt:lpstr>
      <vt:lpstr>Starter Activity </vt:lpstr>
      <vt:lpstr>A Study of the 6th Verse </vt:lpstr>
      <vt:lpstr>Background to the verse</vt:lpstr>
      <vt:lpstr>2nd part of verse 6</vt:lpstr>
      <vt:lpstr>The Evil of Lying according to the Qur’an &amp; Hadith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TAFSĪR SŪRAT AL-ḤUJURĀT</dc:title>
  <dc:creator>Masuma Jaffer</dc:creator>
  <cp:lastModifiedBy>Rumina Hashmani</cp:lastModifiedBy>
  <cp:revision>60</cp:revision>
  <dcterms:created xsi:type="dcterms:W3CDTF">2015-12-17T23:16:10Z</dcterms:created>
  <dcterms:modified xsi:type="dcterms:W3CDTF">2017-02-06T15:13:48Z</dcterms:modified>
</cp:coreProperties>
</file>