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1" r:id="rId2"/>
    <p:sldId id="312" r:id="rId3"/>
    <p:sldId id="313" r:id="rId4"/>
    <p:sldId id="315" r:id="rId5"/>
    <p:sldId id="316" r:id="rId6"/>
    <p:sldId id="317" r:id="rId7"/>
    <p:sldId id="318" r:id="rId8"/>
    <p:sldId id="31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CC"/>
    <a:srgbClr val="EAEAEA"/>
    <a:srgbClr val="FF66FF"/>
    <a:srgbClr val="FFCC99"/>
    <a:srgbClr val="FFCCFF"/>
    <a:srgbClr val="CC00FF"/>
    <a:srgbClr val="666699"/>
    <a:srgbClr val="FFCC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757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0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312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2339E-8314-4A4F-BA62-27AF70C018EE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E7A95-C459-43CA-ADDE-AF8141D27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045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E98-0608-4DA4-BDE7-D47B57D639C3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462D-B419-4772-B401-9F30DD7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3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E98-0608-4DA4-BDE7-D47B57D639C3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462D-B419-4772-B401-9F30DD7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41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E98-0608-4DA4-BDE7-D47B57D639C3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462D-B419-4772-B401-9F30DD7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11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E98-0608-4DA4-BDE7-D47B57D639C3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462D-B419-4772-B401-9F30DD7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4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E98-0608-4DA4-BDE7-D47B57D639C3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462D-B419-4772-B401-9F30DD7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18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E98-0608-4DA4-BDE7-D47B57D639C3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462D-B419-4772-B401-9F30DD7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44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E98-0608-4DA4-BDE7-D47B57D639C3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462D-B419-4772-B401-9F30DD7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63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E98-0608-4DA4-BDE7-D47B57D639C3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462D-B419-4772-B401-9F30DD7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49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E98-0608-4DA4-BDE7-D47B57D639C3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462D-B419-4772-B401-9F30DD7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10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E98-0608-4DA4-BDE7-D47B57D639C3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462D-B419-4772-B401-9F30DD7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31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E98-0608-4DA4-BDE7-D47B57D639C3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462D-B419-4772-B401-9F30DD7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80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27E98-0608-4DA4-BDE7-D47B57D639C3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D462D-B419-4772-B401-9F30DD7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82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63457"/>
            <a:ext cx="9144000" cy="1015719"/>
          </a:xfrm>
        </p:spPr>
        <p:txBody>
          <a:bodyPr/>
          <a:lstStyle/>
          <a:p>
            <a:r>
              <a:rPr lang="en-GB" b="1" dirty="0">
                <a:latin typeface="+mn-lt"/>
              </a:rPr>
              <a:t>TAFSĪR SŪRAT AL-ḤUJURĀT</a:t>
            </a:r>
            <a:endParaRPr lang="en-GB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80065"/>
            <a:ext cx="9144000" cy="1411941"/>
          </a:xfrm>
        </p:spPr>
        <p:txBody>
          <a:bodyPr/>
          <a:lstStyle/>
          <a:p>
            <a:r>
              <a:rPr lang="en-GB" sz="4800" b="1" dirty="0"/>
              <a:t>Class 7 - LESSON 7</a:t>
            </a:r>
          </a:p>
          <a:p>
            <a:endParaRPr lang="en-GB" dirty="0"/>
          </a:p>
        </p:txBody>
      </p:sp>
      <p:pic>
        <p:nvPicPr>
          <p:cNvPr id="1026" name="Picture 2" descr="http://i.ytimg.com/vi/a5VpbEBHDZw/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475" y="1720976"/>
            <a:ext cx="3623049" cy="271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73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Starter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129" y="2212976"/>
            <a:ext cx="11397803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CC00FF"/>
                </a:solidFill>
              </a:rPr>
              <a:t>Can the believers and non-believers all become one community (</a:t>
            </a:r>
            <a:r>
              <a:rPr lang="en-GB" dirty="0" err="1">
                <a:solidFill>
                  <a:srgbClr val="CC00FF"/>
                </a:solidFill>
              </a:rPr>
              <a:t>Ummah</a:t>
            </a:r>
            <a:r>
              <a:rPr lang="en-GB" dirty="0">
                <a:solidFill>
                  <a:srgbClr val="CC00FF"/>
                </a:solidFill>
              </a:rPr>
              <a:t>)?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i="1" dirty="0"/>
              <a:t>[42:8]</a:t>
            </a:r>
            <a:r>
              <a:rPr lang="en-GB" i="1" dirty="0"/>
              <a:t> And if Allah had pleased He would surely have made them a single community, but He makes whom He pleases enter into His mercy, and the unjust it is that shall have no guardian or helper.</a:t>
            </a:r>
          </a:p>
        </p:txBody>
      </p:sp>
      <p:pic>
        <p:nvPicPr>
          <p:cNvPr id="7172" name="Picture 4" descr="http://www.allmystery.de/i/t758217_10522808_261704684037351_657178475_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016" y="233271"/>
            <a:ext cx="1903872" cy="1903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3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+mn-lt"/>
              </a:rPr>
              <a:t>Learning Objectives: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200" dirty="0"/>
              <a:t>A study of verse 9 and 10 of Surat al-</a:t>
            </a:r>
            <a:r>
              <a:rPr lang="en-GB" sz="3200" dirty="0" err="1"/>
              <a:t>Hujurat</a:t>
            </a:r>
            <a:endParaRPr lang="en-GB" sz="3200" dirty="0"/>
          </a:p>
        </p:txBody>
      </p:sp>
      <p:pic>
        <p:nvPicPr>
          <p:cNvPr id="1026" name="Picture 2" descr="http://image.slidesharecdn.com/reflectioinsquran49hujurat9-12slideshare-090913131009-phpapp02/95/reflectioins-quran49hujurat9-12slideshare-19-728.jpg?cb=12528477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152" y="2518590"/>
            <a:ext cx="5665676" cy="401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.slidesharecdn.com/reflectioinsquran49hujurat9-12slideshare-090913131009-phpapp02/95/reflectioins-quran49hujurat9-12slideshare-5-728.jpg?cb=12528477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65" y="2518590"/>
            <a:ext cx="5446735" cy="401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age.slidesharecdn.com/surahalhujrat-110821000628-phpapp01/95/surah-al-hujrat-1-638.jpg?cb=137475636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0590" y="141668"/>
            <a:ext cx="2151237" cy="148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91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b="1" dirty="0">
                <a:latin typeface="+mn-lt"/>
              </a:rPr>
              <a:t>Background of the verses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5441323"/>
          </a:xfrm>
        </p:spPr>
        <p:txBody>
          <a:bodyPr/>
          <a:lstStyle/>
          <a:p>
            <a:r>
              <a:rPr lang="en-GB" dirty="0"/>
              <a:t>It is reported that a quarrel broke out between the tribes of Aws and </a:t>
            </a:r>
            <a:r>
              <a:rPr lang="en-GB" dirty="0" err="1"/>
              <a:t>Khazraj</a:t>
            </a:r>
            <a:r>
              <a:rPr lang="en-GB" dirty="0"/>
              <a:t>, which were the two main Muslim tribes resident in </a:t>
            </a:r>
            <a:r>
              <a:rPr lang="en-GB" dirty="0" err="1"/>
              <a:t>Madina</a:t>
            </a:r>
            <a:r>
              <a:rPr lang="en-GB" dirty="0"/>
              <a:t>. </a:t>
            </a:r>
          </a:p>
          <a:p>
            <a:r>
              <a:rPr lang="en-GB" dirty="0"/>
              <a:t>As a result, some members of each tribe got into a heated dispute and were ready to draw swords on each other. </a:t>
            </a:r>
          </a:p>
          <a:p>
            <a:r>
              <a:rPr lang="en-GB" dirty="0"/>
              <a:t>At that time this verse was revealed to teach the Muslims how to act in such a situation.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7053"/>
          <a:stretch/>
        </p:blipFill>
        <p:spPr>
          <a:xfrm>
            <a:off x="941231" y="4082603"/>
            <a:ext cx="3682150" cy="2775396"/>
          </a:xfrm>
          <a:prstGeom prst="rect">
            <a:avLst/>
          </a:prstGeom>
        </p:spPr>
      </p:pic>
      <p:pic>
        <p:nvPicPr>
          <p:cNvPr id="3076" name="Picture 4" descr="http://www.pyroenergen.com/articles10/images/quarre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21" b="16289"/>
          <a:stretch/>
        </p:blipFill>
        <p:spPr bwMode="auto">
          <a:xfrm>
            <a:off x="8449569" y="3940935"/>
            <a:ext cx="3333750" cy="276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381270" y="4770377"/>
            <a:ext cx="4310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Aws &amp; </a:t>
            </a:r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Khazraj</a:t>
            </a:r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498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6063"/>
            <a:ext cx="10515600" cy="837126"/>
          </a:xfrm>
        </p:spPr>
        <p:txBody>
          <a:bodyPr/>
          <a:lstStyle/>
          <a:p>
            <a:pPr lvl="0"/>
            <a:r>
              <a:rPr lang="en-GB" b="1" dirty="0">
                <a:latin typeface="+mn-lt"/>
              </a:rPr>
              <a:t>Conflict resolution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43190"/>
            <a:ext cx="10804301" cy="58148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dirty="0"/>
              <a:t>The verses teach us how to resolve disputes:</a:t>
            </a:r>
          </a:p>
          <a:p>
            <a:pPr lvl="1">
              <a:lnSpc>
                <a:spcPct val="100000"/>
              </a:lnSpc>
            </a:pPr>
            <a:r>
              <a:rPr lang="en-GB" sz="2600" dirty="0"/>
              <a:t>The first duty is to intervene to make peace between members		       of the community who are in dispute. (Wājib al-</a:t>
            </a:r>
            <a:r>
              <a:rPr lang="en-GB" sz="2600" dirty="0" err="1"/>
              <a:t>Kifā’i</a:t>
            </a:r>
            <a:r>
              <a:rPr lang="en-GB" sz="2600" dirty="0"/>
              <a:t>)</a:t>
            </a:r>
          </a:p>
          <a:p>
            <a:pPr lvl="1">
              <a:lnSpc>
                <a:spcPct val="100000"/>
              </a:lnSpc>
            </a:pPr>
            <a:r>
              <a:rPr lang="en-GB" sz="2600" dirty="0"/>
              <a:t>If there is injustice being down to one party, then the Muslim must back those who are on the side of justice, even if it is against their own friends.</a:t>
            </a:r>
          </a:p>
          <a:p>
            <a:pPr lvl="1">
              <a:lnSpc>
                <a:spcPct val="100000"/>
              </a:lnSpc>
            </a:pPr>
            <a:r>
              <a:rPr lang="en-GB" sz="2600" dirty="0"/>
              <a:t>When the crisis is resolved, one must not take revenge or act excessively.</a:t>
            </a:r>
          </a:p>
          <a:p>
            <a:pPr lvl="1">
              <a:lnSpc>
                <a:spcPct val="100000"/>
              </a:lnSpc>
            </a:pPr>
            <a:r>
              <a:rPr lang="en-GB" sz="2600" dirty="0"/>
              <a:t>One should attempt to patch up the ill-feeling between the two previously quarrelling parties so that peace can be resumed in the future.</a:t>
            </a:r>
          </a:p>
          <a:p>
            <a:pPr>
              <a:lnSpc>
                <a:spcPct val="100000"/>
              </a:lnSpc>
            </a:pPr>
            <a:r>
              <a:rPr lang="en-GB" dirty="0"/>
              <a:t>All this is necessary because Muslims are brothers of one another and fostering good ties within the community is a sign of God-consciousness (</a:t>
            </a:r>
            <a:r>
              <a:rPr lang="en-GB" i="1" dirty="0" err="1"/>
              <a:t>taqwā</a:t>
            </a:r>
            <a:r>
              <a:rPr lang="en-GB" dirty="0"/>
              <a:t>).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5125" y="294198"/>
            <a:ext cx="1592190" cy="1876509"/>
          </a:xfrm>
          <a:prstGeom prst="rect">
            <a:avLst/>
          </a:prstGeom>
        </p:spPr>
      </p:pic>
      <p:pic>
        <p:nvPicPr>
          <p:cNvPr id="6" name="Picture 4" descr="Image result for muslims are broth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309" y="5656402"/>
            <a:ext cx="1006345" cy="85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56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929" y="2346735"/>
            <a:ext cx="10812037" cy="5814810"/>
          </a:xfrm>
        </p:spPr>
        <p:txBody>
          <a:bodyPr/>
          <a:lstStyle/>
          <a:p>
            <a:r>
              <a:rPr lang="en-GB" dirty="0"/>
              <a:t>When a community is united and there is love and harmony between its members, it is able to flourish in social, economic and religious activities</a:t>
            </a:r>
          </a:p>
          <a:p>
            <a:r>
              <a:rPr lang="en-GB" dirty="0"/>
              <a:t>God encourages this brotherhood by liberally rewarding activities that bring people closer. For example, there is great reward for eating together, praying together, visiting one another, marriage, etc. </a:t>
            </a:r>
          </a:p>
          <a:p>
            <a:r>
              <a:rPr lang="en-GB" dirty="0"/>
              <a:t>In contrast, there is great punishment for those things that divide the community such as gossiping, breaking ties with relatives, oppressing the vulnerable, etc.</a:t>
            </a:r>
          </a:p>
          <a:p>
            <a:endParaRPr lang="en-GB" dirty="0"/>
          </a:p>
        </p:txBody>
      </p:sp>
      <p:pic>
        <p:nvPicPr>
          <p:cNvPr id="5124" name="Picture 4" descr="http://www.thetrueknowledge.org/wp-content/uploads/2015/01/the-muslim-ummah-is-like-one-bod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821" y="224316"/>
            <a:ext cx="5550729" cy="19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597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6"/>
            <a:ext cx="10515600" cy="58920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/>
              <a:t>Imam al-</a:t>
            </a:r>
            <a:r>
              <a:rPr lang="en-GB" sz="2600" dirty="0" err="1"/>
              <a:t>Sadiq</a:t>
            </a:r>
            <a:r>
              <a:rPr lang="en-GB" sz="2600" dirty="0"/>
              <a:t> (A) advised His companion:</a:t>
            </a:r>
          </a:p>
          <a:p>
            <a:r>
              <a:rPr lang="en-GB" sz="2600" dirty="0"/>
              <a:t>The believer has 7 obligatory rights on his fellow believer. </a:t>
            </a:r>
          </a:p>
          <a:p>
            <a:r>
              <a:rPr lang="en-GB" sz="2600" dirty="0"/>
              <a:t>If a Muslim does not care about these rights, then he has come out of the protection of God, and has disobeyed Him. </a:t>
            </a:r>
          </a:p>
          <a:p>
            <a:r>
              <a:rPr lang="en-GB" sz="2600" dirty="0"/>
              <a:t>These rights are: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600" dirty="0"/>
              <a:t>He loves for him what he loves for himself, and dislikes for him what he dislikes for himself.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600" dirty="0"/>
              <a:t>He takes pains to fulfil his needs and to make him happy and does not ignore his words.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600" dirty="0"/>
              <a:t>He helps him with his wealth, strength and speech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600" dirty="0"/>
              <a:t>He looks out for him, guides him and protects him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600" dirty="0"/>
              <a:t>He does not let him go without his basic needs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600" dirty="0"/>
              <a:t>He helps him when he is a vulnerable and poor state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600" dirty="0"/>
              <a:t>He allocates the best to him and visits him when he is unwell.</a:t>
            </a:r>
          </a:p>
        </p:txBody>
      </p:sp>
      <p:pic>
        <p:nvPicPr>
          <p:cNvPr id="6148" name="Picture 4" descr="Image result for righ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5939" y="114658"/>
            <a:ext cx="30956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331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gregmiller21stcenturyleadership.files.wordpress.com/2012/05/reflection-s1llcr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435" y="231704"/>
            <a:ext cx="9269764" cy="662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loud Callout 1"/>
          <p:cNvSpPr/>
          <p:nvPr/>
        </p:nvSpPr>
        <p:spPr>
          <a:xfrm>
            <a:off x="1343770" y="1701579"/>
            <a:ext cx="3665551" cy="17572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How do I like to be treated by others? Can I remember to treat others the same way?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8493318" y="2876942"/>
            <a:ext cx="2894275" cy="133581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Do I ignore others when they talk to me? </a:t>
            </a:r>
          </a:p>
        </p:txBody>
      </p:sp>
    </p:spTree>
    <p:extLst>
      <p:ext uri="{BB962C8B-B14F-4D97-AF65-F5344CB8AC3E}">
        <p14:creationId xmlns:p14="http://schemas.microsoft.com/office/powerpoint/2010/main" val="3599975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403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TAFSĪR SŪRAT AL-ḤUJURĀT</vt:lpstr>
      <vt:lpstr>Starter Activity</vt:lpstr>
      <vt:lpstr>Learning Objectives:</vt:lpstr>
      <vt:lpstr>Background of the verses</vt:lpstr>
      <vt:lpstr>Conflict resolution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TAFSĪR SŪRAT AL-ḤUJURĀT</dc:title>
  <dc:creator>Masuma Jaffer</dc:creator>
  <cp:lastModifiedBy>Rumina Hashmani</cp:lastModifiedBy>
  <cp:revision>60</cp:revision>
  <dcterms:created xsi:type="dcterms:W3CDTF">2015-12-17T23:16:10Z</dcterms:created>
  <dcterms:modified xsi:type="dcterms:W3CDTF">2017-02-06T15:14:57Z</dcterms:modified>
</cp:coreProperties>
</file>