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0" r:id="rId2"/>
    <p:sldId id="321" r:id="rId3"/>
    <p:sldId id="322" r:id="rId4"/>
    <p:sldId id="323" r:id="rId5"/>
    <p:sldId id="324" r:id="rId6"/>
    <p:sldId id="325" r:id="rId7"/>
    <p:sldId id="326" r:id="rId8"/>
    <p:sldId id="32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FFCC"/>
    <a:srgbClr val="EAEAEA"/>
    <a:srgbClr val="FF66FF"/>
    <a:srgbClr val="FFCC99"/>
    <a:srgbClr val="FFCCFF"/>
    <a:srgbClr val="CC00FF"/>
    <a:srgbClr val="666699"/>
    <a:srgbClr val="FFCC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7576" autoAdjust="0"/>
    <p:restoredTop sz="94660"/>
  </p:normalViewPr>
  <p:slideViewPr>
    <p:cSldViewPr snapToGrid="0">
      <p:cViewPr varScale="1">
        <p:scale>
          <a:sx n="114" d="100"/>
          <a:sy n="114" d="100"/>
        </p:scale>
        <p:origin x="900"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12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2339E-8314-4A4F-BA62-27AF70C018EE}" type="datetimeFigureOut">
              <a:rPr lang="en-GB" smtClean="0"/>
              <a:t>06/02/2017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E7A95-C459-43CA-ADDE-AF8141D278CC}" type="slidenum">
              <a:rPr lang="en-GB" smtClean="0"/>
              <a:t>‹#›</a:t>
            </a:fld>
            <a:endParaRPr lang="en-GB"/>
          </a:p>
        </p:txBody>
      </p:sp>
    </p:spTree>
    <p:extLst>
      <p:ext uri="{BB962C8B-B14F-4D97-AF65-F5344CB8AC3E}">
        <p14:creationId xmlns:p14="http://schemas.microsoft.com/office/powerpoint/2010/main" val="112704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6553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381741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211811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21664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27E98-0608-4DA4-BDE7-D47B57D639C3}"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12618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AA27E98-0608-4DA4-BDE7-D47B57D639C3}"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411144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AA27E98-0608-4DA4-BDE7-D47B57D639C3}" type="datetimeFigureOut">
              <a:rPr lang="en-GB" smtClean="0"/>
              <a:t>06/02/2017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33263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A27E98-0608-4DA4-BDE7-D47B57D639C3}" type="datetimeFigureOut">
              <a:rPr lang="en-GB" smtClean="0"/>
              <a:t>06/02/2017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307049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27E98-0608-4DA4-BDE7-D47B57D639C3}" type="datetimeFigureOut">
              <a:rPr lang="en-GB" smtClean="0"/>
              <a:t>06/02/2017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412910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27E98-0608-4DA4-BDE7-D47B57D639C3}"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53931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27E98-0608-4DA4-BDE7-D47B57D639C3}"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D462D-B419-4772-B401-9F30DD7C428A}" type="slidenum">
              <a:rPr lang="en-GB" smtClean="0"/>
              <a:t>‹#›</a:t>
            </a:fld>
            <a:endParaRPr lang="en-GB"/>
          </a:p>
        </p:txBody>
      </p:sp>
    </p:spTree>
    <p:extLst>
      <p:ext uri="{BB962C8B-B14F-4D97-AF65-F5344CB8AC3E}">
        <p14:creationId xmlns:p14="http://schemas.microsoft.com/office/powerpoint/2010/main" val="120680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27E98-0608-4DA4-BDE7-D47B57D639C3}" type="datetimeFigureOut">
              <a:rPr lang="en-GB" smtClean="0"/>
              <a:t>06/02/2017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D462D-B419-4772-B401-9F30DD7C428A}" type="slidenum">
              <a:rPr lang="en-GB" smtClean="0"/>
              <a:t>‹#›</a:t>
            </a:fld>
            <a:endParaRPr lang="en-GB"/>
          </a:p>
        </p:txBody>
      </p:sp>
    </p:spTree>
    <p:extLst>
      <p:ext uri="{BB962C8B-B14F-4D97-AF65-F5344CB8AC3E}">
        <p14:creationId xmlns:p14="http://schemas.microsoft.com/office/powerpoint/2010/main" val="377782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3457"/>
            <a:ext cx="9144000" cy="1015719"/>
          </a:xfrm>
        </p:spPr>
        <p:txBody>
          <a:bodyPr/>
          <a:lstStyle/>
          <a:p>
            <a:r>
              <a:rPr lang="en-GB" b="1" dirty="0">
                <a:latin typeface="+mn-lt"/>
              </a:rPr>
              <a:t>TAFSĪR SŪRAT AL-ḤUJURĀT</a:t>
            </a:r>
            <a:endParaRPr lang="en-GB" dirty="0">
              <a:latin typeface="+mn-lt"/>
            </a:endParaRPr>
          </a:p>
        </p:txBody>
      </p:sp>
      <p:sp>
        <p:nvSpPr>
          <p:cNvPr id="3" name="Subtitle 2"/>
          <p:cNvSpPr>
            <a:spLocks noGrp="1"/>
          </p:cNvSpPr>
          <p:nvPr>
            <p:ph type="subTitle" idx="1"/>
          </p:nvPr>
        </p:nvSpPr>
        <p:spPr>
          <a:xfrm>
            <a:off x="1524000" y="4680065"/>
            <a:ext cx="9144000" cy="1411941"/>
          </a:xfrm>
        </p:spPr>
        <p:txBody>
          <a:bodyPr/>
          <a:lstStyle/>
          <a:p>
            <a:r>
              <a:rPr lang="en-GB" sz="4800" b="1" dirty="0"/>
              <a:t>Class 7 - LESSON 8</a:t>
            </a:r>
          </a:p>
          <a:p>
            <a:endParaRPr lang="en-GB" dirty="0"/>
          </a:p>
        </p:txBody>
      </p:sp>
      <p:pic>
        <p:nvPicPr>
          <p:cNvPr id="1026" name="Picture 2" descr="http://i.ytimg.com/vi/a5VpbEBHDZw/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475" y="1720976"/>
            <a:ext cx="3623049" cy="2717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468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mn-lt"/>
              </a:rPr>
              <a:t>Starter Activity</a:t>
            </a:r>
          </a:p>
        </p:txBody>
      </p:sp>
      <p:sp>
        <p:nvSpPr>
          <p:cNvPr id="3" name="Content Placeholder 2"/>
          <p:cNvSpPr>
            <a:spLocks noGrp="1"/>
          </p:cNvSpPr>
          <p:nvPr>
            <p:ph idx="1"/>
          </p:nvPr>
        </p:nvSpPr>
        <p:spPr>
          <a:xfrm>
            <a:off x="838200" y="1825625"/>
            <a:ext cx="9567930" cy="4351338"/>
          </a:xfrm>
        </p:spPr>
        <p:txBody>
          <a:bodyPr/>
          <a:lstStyle/>
          <a:p>
            <a:pPr marL="0" indent="0">
              <a:buNone/>
            </a:pPr>
            <a:r>
              <a:rPr lang="en-GB" dirty="0"/>
              <a:t>Brainstorm: certain knowledge</a:t>
            </a:r>
          </a:p>
          <a:p>
            <a:pPr marL="0" indent="0">
              <a:buNone/>
            </a:pPr>
            <a:endParaRPr lang="en-GB" dirty="0"/>
          </a:p>
          <a:p>
            <a:pPr marL="0" indent="0">
              <a:buNone/>
            </a:pPr>
            <a:r>
              <a:rPr lang="en-GB" dirty="0"/>
              <a:t>2</a:t>
            </a:r>
            <a:r>
              <a:rPr lang="en-GB" baseline="30000" dirty="0"/>
              <a:t>nd</a:t>
            </a:r>
            <a:r>
              <a:rPr lang="en-GB" dirty="0"/>
              <a:t> half of </a:t>
            </a:r>
            <a:r>
              <a:rPr lang="en-GB" dirty="0" err="1"/>
              <a:t>Sura</a:t>
            </a:r>
            <a:r>
              <a:rPr lang="en-GB" dirty="0"/>
              <a:t> </a:t>
            </a:r>
            <a:r>
              <a:rPr lang="en-GB" dirty="0" err="1"/>
              <a:t>Takhaatur</a:t>
            </a:r>
            <a:endParaRPr lang="en-GB" dirty="0"/>
          </a:p>
          <a:p>
            <a:pPr rtl="1"/>
            <a:r>
              <a:rPr lang="en-GB" b="1" i="1" dirty="0">
                <a:solidFill>
                  <a:srgbClr val="000000"/>
                </a:solidFill>
                <a:latin typeface="Times New Roman" panose="02020603050405020304" pitchFamily="18" charset="0"/>
              </a:rPr>
              <a:t>[102:5]</a:t>
            </a:r>
            <a:r>
              <a:rPr lang="en-GB" i="1" dirty="0">
                <a:solidFill>
                  <a:srgbClr val="000000"/>
                </a:solidFill>
                <a:latin typeface="Times New Roman" panose="02020603050405020304" pitchFamily="18" charset="0"/>
              </a:rPr>
              <a:t> Nay! if you had known with a certain knowledge</a:t>
            </a:r>
          </a:p>
          <a:p>
            <a:pPr rtl="1"/>
            <a:r>
              <a:rPr lang="en-GB" b="1" i="1" dirty="0">
                <a:solidFill>
                  <a:srgbClr val="000000"/>
                </a:solidFill>
                <a:latin typeface="Times New Roman" panose="02020603050405020304" pitchFamily="18" charset="0"/>
              </a:rPr>
              <a:t>[102:6]</a:t>
            </a:r>
            <a:r>
              <a:rPr lang="en-GB" i="1" dirty="0">
                <a:solidFill>
                  <a:srgbClr val="000000"/>
                </a:solidFill>
                <a:latin typeface="Times New Roman" panose="02020603050405020304" pitchFamily="18" charset="0"/>
              </a:rPr>
              <a:t> You should most certainly have seen the hell</a:t>
            </a:r>
          </a:p>
          <a:p>
            <a:pPr rtl="1"/>
            <a:r>
              <a:rPr lang="en-GB" b="1" i="1" dirty="0">
                <a:solidFill>
                  <a:srgbClr val="000000"/>
                </a:solidFill>
                <a:latin typeface="Times New Roman" panose="02020603050405020304" pitchFamily="18" charset="0"/>
              </a:rPr>
              <a:t> [102:7]</a:t>
            </a:r>
            <a:r>
              <a:rPr lang="en-GB" i="1" dirty="0">
                <a:solidFill>
                  <a:srgbClr val="000000"/>
                </a:solidFill>
                <a:latin typeface="Times New Roman" panose="02020603050405020304" pitchFamily="18" charset="0"/>
              </a:rPr>
              <a:t> Then you shall most certainly see it with the eye of certainty;</a:t>
            </a:r>
            <a:endParaRPr lang="en-GB" i="1" dirty="0"/>
          </a:p>
          <a:p>
            <a:pPr marL="0" indent="0">
              <a:buNone/>
            </a:pPr>
            <a:endParaRPr lang="en-GB" dirty="0"/>
          </a:p>
        </p:txBody>
      </p:sp>
      <p:pic>
        <p:nvPicPr>
          <p:cNvPr id="5122" name="Picture 2" descr="Image result for ‫عِلْمَ الْيَقِي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6893" y="107548"/>
            <a:ext cx="1589892" cy="2246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35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mn-lt"/>
              </a:rPr>
              <a:t>SŪRAT AL-ḤUJURĀT VERSE 11</a:t>
            </a:r>
            <a:endParaRPr lang="en-GB" dirty="0">
              <a:latin typeface="+mn-lt"/>
            </a:endParaRPr>
          </a:p>
        </p:txBody>
      </p:sp>
      <p:sp>
        <p:nvSpPr>
          <p:cNvPr id="3" name="Content Placeholder 2"/>
          <p:cNvSpPr>
            <a:spLocks noGrp="1"/>
          </p:cNvSpPr>
          <p:nvPr>
            <p:ph idx="1"/>
          </p:nvPr>
        </p:nvSpPr>
        <p:spPr>
          <a:xfrm>
            <a:off x="838200" y="1519706"/>
            <a:ext cx="10515600" cy="5338293"/>
          </a:xfrm>
        </p:spPr>
        <p:txBody>
          <a:bodyPr/>
          <a:lstStyle/>
          <a:p>
            <a:pPr marL="0" indent="0">
              <a:lnSpc>
                <a:spcPct val="100000"/>
              </a:lnSpc>
              <a:buNone/>
            </a:pPr>
            <a:r>
              <a:rPr lang="en-GB" i="1" dirty="0"/>
              <a:t>O believers! Let not (one) group of men laugh at (another) group of men, it may be that they are better than them; and let not women (laugh) at (other) women, it may be that they are better than them; and do not find fault with each other, nor call one another by nicknames; evil is a bad name after faith, and whoever does not repent, they are the unjust</a:t>
            </a:r>
          </a:p>
        </p:txBody>
      </p:sp>
      <p:pic>
        <p:nvPicPr>
          <p:cNvPr id="4" name="Picture 6" descr="http://image.slidesharecdn.com/surahalhujrat-110821000628-phpapp01/95/surah-al-hujrat-1-638.jpg?cb=13747563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7228" y="141667"/>
            <a:ext cx="3334600" cy="1378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65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05"/>
            <a:ext cx="10515600" cy="965916"/>
          </a:xfrm>
        </p:spPr>
        <p:txBody>
          <a:bodyPr/>
          <a:lstStyle/>
          <a:p>
            <a:pPr lvl="0"/>
            <a:r>
              <a:rPr lang="en-GB" b="1" dirty="0">
                <a:latin typeface="+mn-lt"/>
              </a:rPr>
              <a:t>Background and occasion of revelation</a:t>
            </a:r>
            <a:endParaRPr lang="en-GB" dirty="0">
              <a:latin typeface="+mn-lt"/>
            </a:endParaRPr>
          </a:p>
        </p:txBody>
      </p:sp>
      <p:sp>
        <p:nvSpPr>
          <p:cNvPr id="3" name="Content Placeholder 2"/>
          <p:cNvSpPr>
            <a:spLocks noGrp="1"/>
          </p:cNvSpPr>
          <p:nvPr>
            <p:ph idx="1"/>
          </p:nvPr>
        </p:nvSpPr>
        <p:spPr>
          <a:xfrm>
            <a:off x="695076" y="1265490"/>
            <a:ext cx="10121721" cy="5711779"/>
          </a:xfrm>
        </p:spPr>
        <p:txBody>
          <a:bodyPr>
            <a:normAutofit fontScale="92500" lnSpcReduction="20000"/>
          </a:bodyPr>
          <a:lstStyle/>
          <a:p>
            <a:r>
              <a:rPr lang="en-GB" dirty="0"/>
              <a:t>There was man called </a:t>
            </a:r>
            <a:r>
              <a:rPr lang="en-GB" dirty="0" err="1"/>
              <a:t>Thābit</a:t>
            </a:r>
            <a:r>
              <a:rPr lang="en-GB" dirty="0"/>
              <a:t> b. </a:t>
            </a:r>
            <a:r>
              <a:rPr lang="en-GB" dirty="0" err="1"/>
              <a:t>Qays</a:t>
            </a:r>
            <a:r>
              <a:rPr lang="en-GB" dirty="0"/>
              <a:t> who could hear less, so when he attended mosque, people would give him a place near the Prophet (S) so that he could follow the sermon. </a:t>
            </a:r>
          </a:p>
          <a:p>
            <a:r>
              <a:rPr lang="en-GB" dirty="0"/>
              <a:t>One day he arrived late for the morning prayer and people had already settled down. He started telling them to make way for him so that he could move to the front.  At one point one man told him to sit down and stop disturbing the people. </a:t>
            </a:r>
            <a:r>
              <a:rPr lang="en-GB" dirty="0" err="1"/>
              <a:t>Thābit</a:t>
            </a:r>
            <a:r>
              <a:rPr lang="en-GB" dirty="0"/>
              <a:t> sat down behind him but was very angry.  After a while he asked him who he was. When he identified himself, </a:t>
            </a:r>
            <a:r>
              <a:rPr lang="en-GB" dirty="0" err="1"/>
              <a:t>Thābit</a:t>
            </a:r>
            <a:r>
              <a:rPr lang="en-GB" dirty="0"/>
              <a:t> said. “O so you are the son of that woman?” And he used a derogatory word for his mother, which was how she was known before Islam. </a:t>
            </a:r>
          </a:p>
          <a:p>
            <a:r>
              <a:rPr lang="en-GB" dirty="0"/>
              <a:t>The man became embarrassed and lowered his head. At this point this verse was revealed directing the Muslims to stay away from this sort of </a:t>
            </a:r>
            <a:r>
              <a:rPr lang="en-GB" dirty="0" err="1"/>
              <a:t>behaviour.And</a:t>
            </a:r>
            <a:r>
              <a:rPr lang="en-GB" dirty="0"/>
              <a:t> the portion about women was revealed about the mother of the believers, Umm </a:t>
            </a:r>
            <a:r>
              <a:rPr lang="en-GB" dirty="0" err="1"/>
              <a:t>Salama</a:t>
            </a:r>
            <a:r>
              <a:rPr lang="en-GB" dirty="0"/>
              <a:t>, whom the other wives of the Prophet (S) would tease because she wore simple clothes, and was of short stature. Once more the verse forbade them from this practice.</a:t>
            </a:r>
          </a:p>
          <a:p>
            <a:endParaRPr lang="en-GB" dirty="0"/>
          </a:p>
        </p:txBody>
      </p:sp>
      <p:pic>
        <p:nvPicPr>
          <p:cNvPr id="1030" name="Picture 6" descr="Image result for Umm Salama mother of the believ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2597" y="296551"/>
            <a:ext cx="1624717" cy="1005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58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2050" name="Picture 2" descr="Image result for laugh and make fun at someone’s expen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7826" y="1311068"/>
            <a:ext cx="4525972" cy="3431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92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7309"/>
          </a:xfrm>
        </p:spPr>
        <p:txBody>
          <a:bodyPr/>
          <a:lstStyle/>
          <a:p>
            <a:pPr lvl="0"/>
            <a:r>
              <a:rPr lang="en-GB" b="1" dirty="0">
                <a:latin typeface="+mn-lt"/>
              </a:rPr>
              <a:t>Ethical Guidelines for Social Harmony</a:t>
            </a:r>
            <a:endParaRPr lang="en-GB" dirty="0">
              <a:latin typeface="+mn-lt"/>
            </a:endParaRPr>
          </a:p>
        </p:txBody>
      </p:sp>
      <p:sp>
        <p:nvSpPr>
          <p:cNvPr id="3" name="Content Placeholder 2"/>
          <p:cNvSpPr>
            <a:spLocks noGrp="1"/>
          </p:cNvSpPr>
          <p:nvPr>
            <p:ph idx="1"/>
          </p:nvPr>
        </p:nvSpPr>
        <p:spPr>
          <a:xfrm>
            <a:off x="838200" y="1442434"/>
            <a:ext cx="10340662" cy="5415565"/>
          </a:xfrm>
        </p:spPr>
        <p:txBody>
          <a:bodyPr>
            <a:normAutofit/>
          </a:bodyPr>
          <a:lstStyle/>
          <a:p>
            <a:r>
              <a:rPr lang="en-GB" dirty="0"/>
              <a:t>This verse gives several ethical (</a:t>
            </a:r>
            <a:r>
              <a:rPr lang="en-GB" i="1" dirty="0" err="1"/>
              <a:t>akhlāqī</a:t>
            </a:r>
            <a:r>
              <a:rPr lang="en-GB" dirty="0"/>
              <a:t>) guidelines that are important for harmony and love to flourish in a society. </a:t>
            </a:r>
          </a:p>
          <a:p>
            <a:r>
              <a:rPr lang="en-GB" dirty="0"/>
              <a:t>Failure to be careful about these matters will bring about false feelings of superiority and arrogance in some, and in time, cause divisions and resentment amongst the members. </a:t>
            </a:r>
          </a:p>
          <a:p>
            <a:r>
              <a:rPr lang="en-GB" dirty="0"/>
              <a:t>These guidelines are:</a:t>
            </a:r>
          </a:p>
          <a:p>
            <a:pPr marL="914400" lvl="1" indent="-457200">
              <a:buFont typeface="+mj-lt"/>
              <a:buAutoNum type="arabicPeriod"/>
            </a:pPr>
            <a:r>
              <a:rPr lang="en-GB" dirty="0"/>
              <a:t>To abstain from ridiculing others </a:t>
            </a:r>
          </a:p>
          <a:p>
            <a:pPr marL="914400" lvl="1" indent="-457200">
              <a:buFont typeface="+mj-lt"/>
              <a:buAutoNum type="arabicPeriod"/>
            </a:pPr>
            <a:r>
              <a:rPr lang="en-GB" dirty="0"/>
              <a:t>To abstain from finding fault in others</a:t>
            </a:r>
          </a:p>
          <a:p>
            <a:pPr marL="914400" lvl="1" indent="-457200">
              <a:buFont typeface="+mj-lt"/>
              <a:buAutoNum type="arabicPeriod"/>
            </a:pPr>
            <a:r>
              <a:rPr lang="en-GB" dirty="0"/>
              <a:t>To abstain from embarrassing others by calling them with 	         nicknames that they dislike</a:t>
            </a:r>
          </a:p>
          <a:p>
            <a:r>
              <a:rPr lang="en-GB" dirty="0"/>
              <a:t>The verse quickly reminds the believers that the one whom they are ridiculing may be more honourable than them in the eyes of God.</a:t>
            </a:r>
          </a:p>
          <a:p>
            <a:endParaRPr lang="en-GB" dirty="0"/>
          </a:p>
        </p:txBody>
      </p:sp>
      <p:pic>
        <p:nvPicPr>
          <p:cNvPr id="3074" name="Picture 2" descr="Image result for To abstain from ridiculing oth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5521" y="252246"/>
            <a:ext cx="2088045" cy="156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436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a:latin typeface="+mn-lt"/>
              </a:rPr>
              <a:t>A Solution taught by Imam al-</a:t>
            </a:r>
            <a:r>
              <a:rPr lang="en-GB" b="1" dirty="0" err="1">
                <a:latin typeface="+mn-lt"/>
              </a:rPr>
              <a:t>Riḍa</a:t>
            </a:r>
            <a:r>
              <a:rPr lang="en-GB" b="1" dirty="0">
                <a:latin typeface="+mn-lt"/>
              </a:rPr>
              <a:t> (A)</a:t>
            </a:r>
            <a:endParaRPr lang="en-GB" dirty="0">
              <a:latin typeface="+mn-lt"/>
            </a:endParaRPr>
          </a:p>
        </p:txBody>
      </p:sp>
      <p:sp>
        <p:nvSpPr>
          <p:cNvPr id="3" name="Content Placeholder 2"/>
          <p:cNvSpPr>
            <a:spLocks noGrp="1"/>
          </p:cNvSpPr>
          <p:nvPr>
            <p:ph idx="1"/>
          </p:nvPr>
        </p:nvSpPr>
        <p:spPr>
          <a:xfrm>
            <a:off x="838200" y="1545466"/>
            <a:ext cx="10515600" cy="5312534"/>
          </a:xfrm>
        </p:spPr>
        <p:txBody>
          <a:bodyPr>
            <a:normAutofit fontScale="85000" lnSpcReduction="10000"/>
          </a:bodyPr>
          <a:lstStyle/>
          <a:p>
            <a:pPr>
              <a:lnSpc>
                <a:spcPct val="110000"/>
              </a:lnSpc>
            </a:pPr>
            <a:r>
              <a:rPr lang="en-GB" dirty="0"/>
              <a:t>The best course is as advised by the </a:t>
            </a:r>
            <a:r>
              <a:rPr lang="en-GB" dirty="0" err="1"/>
              <a:t>Ahlul</a:t>
            </a:r>
            <a:r>
              <a:rPr lang="en-GB" dirty="0"/>
              <a:t> Bayt (A) – In a long hadith, Imam al-</a:t>
            </a:r>
            <a:r>
              <a:rPr lang="en-GB" dirty="0" err="1"/>
              <a:t>Rida</a:t>
            </a:r>
            <a:r>
              <a:rPr lang="en-GB" dirty="0"/>
              <a:t> (A) lists 10 qualities of a mature and intelligent believer. </a:t>
            </a:r>
          </a:p>
          <a:p>
            <a:pPr>
              <a:lnSpc>
                <a:spcPct val="110000"/>
              </a:lnSpc>
            </a:pPr>
            <a:r>
              <a:rPr lang="en-GB" dirty="0"/>
              <a:t>After mentioning the first nine, he said, “As for the tenth, how important it is!” He was asked about it and he said, </a:t>
            </a:r>
          </a:p>
          <a:p>
            <a:pPr>
              <a:lnSpc>
                <a:spcPct val="110000"/>
              </a:lnSpc>
            </a:pPr>
            <a:r>
              <a:rPr lang="en-GB" dirty="0"/>
              <a:t>[The tenth is that he does not see any other believer except that he says to himself, “He is better than me and more pious.” People will be of two kinds, those who are better than him and more pious and those who are worse than him and more sinful. So when he encounters the person who is worse and more sinful than him, he should say, “Perhaps his goodness is inner and hidden and that is better for him, while mine is apparent and visible and that may be worse for me in the long term.” And when he sees someone better than him and more pious, he is humble before him and gets closer to him. And when he behaves this way, he will have reached the highest level of honour…]  </a:t>
            </a:r>
          </a:p>
        </p:txBody>
      </p:sp>
      <p:pic>
        <p:nvPicPr>
          <p:cNvPr id="4098" name="Picture 2" descr="http://english.almaaref.org/uploaded/imamrida/tasamim/1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0670" y="0"/>
            <a:ext cx="2481330" cy="1545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92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6146" name="Picture 2" descr="https://gregmiller21stcenturyleadership.files.wordpress.com/2012/05/reflection-s1llcr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557" y="214367"/>
            <a:ext cx="9269764" cy="6626296"/>
          </a:xfrm>
          <a:prstGeom prst="rect">
            <a:avLst/>
          </a:prstGeom>
          <a:noFill/>
          <a:extLst>
            <a:ext uri="{909E8E84-426E-40DD-AFC4-6F175D3DCCD1}">
              <a14:hiddenFill xmlns:a14="http://schemas.microsoft.com/office/drawing/2010/main">
                <a:solidFill>
                  <a:srgbClr val="FFFFFF"/>
                </a:solidFill>
              </a14:hiddenFill>
            </a:ext>
          </a:extLst>
        </p:spPr>
      </p:pic>
      <p:sp>
        <p:nvSpPr>
          <p:cNvPr id="3" name="Cloud Callout 2"/>
          <p:cNvSpPr/>
          <p:nvPr/>
        </p:nvSpPr>
        <p:spPr>
          <a:xfrm>
            <a:off x="8587409" y="3077155"/>
            <a:ext cx="2814761" cy="139942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How do we interact with each other?</a:t>
            </a:r>
          </a:p>
        </p:txBody>
      </p:sp>
      <p:sp>
        <p:nvSpPr>
          <p:cNvPr id="5" name="Cloud Callout 4"/>
          <p:cNvSpPr/>
          <p:nvPr/>
        </p:nvSpPr>
        <p:spPr>
          <a:xfrm>
            <a:off x="2181570" y="2027853"/>
            <a:ext cx="3567223" cy="201141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is the best way to tackle bullying? Knowing that God’s power is with the one who is good and patient. </a:t>
            </a:r>
          </a:p>
        </p:txBody>
      </p:sp>
    </p:spTree>
    <p:extLst>
      <p:ext uri="{BB962C8B-B14F-4D97-AF65-F5344CB8AC3E}">
        <p14:creationId xmlns:p14="http://schemas.microsoft.com/office/powerpoint/2010/main" val="991223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678</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TAFSĪR SŪRAT AL-ḤUJURĀT</vt:lpstr>
      <vt:lpstr>Starter Activity</vt:lpstr>
      <vt:lpstr>SŪRAT AL-ḤUJURĀT VERSE 11</vt:lpstr>
      <vt:lpstr>Background and occasion of revelation</vt:lpstr>
      <vt:lpstr>PowerPoint Presentation</vt:lpstr>
      <vt:lpstr>Ethical Guidelines for Social Harmony</vt:lpstr>
      <vt:lpstr>A Solution taught by Imam al-Riḍa (A)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TAFSĪR SŪRAT AL-ḤUJURĀT</dc:title>
  <dc:creator>Masuma Jaffer</dc:creator>
  <cp:lastModifiedBy>Rumina Hashmani</cp:lastModifiedBy>
  <cp:revision>60</cp:revision>
  <dcterms:created xsi:type="dcterms:W3CDTF">2015-12-17T23:16:10Z</dcterms:created>
  <dcterms:modified xsi:type="dcterms:W3CDTF">2017-02-06T15:15:30Z</dcterms:modified>
</cp:coreProperties>
</file>