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56" r:id="rId3"/>
    <p:sldId id="270" r:id="rId4"/>
    <p:sldId id="262" r:id="rId5"/>
    <p:sldId id="258" r:id="rId6"/>
    <p:sldId id="283" r:id="rId7"/>
    <p:sldId id="284" r:id="rId8"/>
    <p:sldId id="285" r:id="rId9"/>
    <p:sldId id="257" r:id="rId10"/>
    <p:sldId id="286" r:id="rId11"/>
    <p:sldId id="287" r:id="rId12"/>
    <p:sldId id="288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CCFF99"/>
    <a:srgbClr val="99CC00"/>
    <a:srgbClr val="FFCCFF"/>
    <a:srgbClr val="800000"/>
    <a:srgbClr val="66FFFF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854" autoAdjust="0"/>
    <p:restoredTop sz="73713" autoAdjust="0"/>
  </p:normalViewPr>
  <p:slideViewPr>
    <p:cSldViewPr>
      <p:cViewPr varScale="1">
        <p:scale>
          <a:sx n="84" d="100"/>
          <a:sy n="84" d="100"/>
        </p:scale>
        <p:origin x="29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AC8933A-2893-48BD-8BF0-8298E5DB142E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04E343E-8526-4485-8E5C-6B5C0855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7F630F-D271-4E27-A0AD-FE9F72D86B08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A0B590-4399-4024-937E-02B7BE87BA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Answer: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altLang="en-US" sz="2800"/>
              <a:t>Suhuf to Prophet Ibrahim (A) 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altLang="en-US" sz="2800"/>
              <a:t>Zabur to Prophet Dawood (A)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altLang="en-US" sz="2800"/>
              <a:t>Tawrah to Prophet Musa (A)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altLang="en-US" sz="2800"/>
              <a:t>Injeel to Prophet Isa (A). 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NB. The Qur’an is the only Divine Book that has remained unaltered. The Holy Prophet (saw) took great pains to ensure it was recorded down exactly as he wanted.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7E05C8-B065-4D97-AA14-81B768AFEAC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 algn="r" rtl="1"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4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…</a:t>
            </a:r>
            <a:r>
              <a:rPr lang="fa-IR" altLang="en-US" sz="44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الْيَوْمَ أَكْمَلْتُ لَكُمْ دِينَكُمْ وَأَتْمَمْتُ عَلَيْكُمْ نِعْمَتِي وَرَضِيتُ لَكُمُ الْإِسْلَامَ دِينًا</a:t>
            </a:r>
            <a:endParaRPr lang="en-GB" altLang="en-US" sz="440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950D16-94AF-4053-824C-D326702D5F54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14400" lvl="1" indent="-457200" eaLnBrk="1" hangingPunct="1">
              <a:spcBef>
                <a:spcPct val="0"/>
              </a:spcBef>
              <a:buFont typeface="+mj-lt"/>
              <a:buNone/>
            </a:pPr>
            <a:r>
              <a:rPr lang="en-GB" altLang="en-US"/>
              <a:t>Use the thinking points to try to get class to discuss the importance of this event – and why/how Imamah was the final thing that the Prophet (saw) had to announce </a:t>
            </a:r>
          </a:p>
          <a:p>
            <a:pPr marL="914400" lvl="1" indent="-457200" eaLnBrk="1" hangingPunct="1">
              <a:spcBef>
                <a:spcPct val="0"/>
              </a:spcBef>
              <a:buFont typeface="+mj-lt"/>
              <a:buNone/>
            </a:pPr>
            <a:endParaRPr lang="en-GB" altLang="en-US"/>
          </a:p>
          <a:p>
            <a:pPr marL="914400" lvl="1" indent="-457200" eaLnBrk="1" hangingPunct="1">
              <a:spcBef>
                <a:spcPct val="0"/>
              </a:spcBef>
              <a:buFont typeface="+mj-lt"/>
              <a:buNone/>
            </a:pPr>
            <a:r>
              <a:rPr lang="en-GB" altLang="en-US"/>
              <a:t>NB – The steps taken to ensure this message reaches us has already been discussed and repeated during the lesson – however this should be summarised to reinforce their learning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5FA819-8BE1-43D1-8839-2DC1128B5284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NB. Only no.1 is waajib the rest are etiquettes/mustahabaat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4EDDA9-FA08-49E4-B29E-2572E4415A40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Test pre knowledge of the children – use prompts such as What, When, Where, Why, Who &amp; How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68E448-6428-4A29-9C0A-CD6B1BB46B5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NB Hajja-tul- Wida = The Farewell Hajj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CEEED8-14F8-4B20-82F9-EDEEE5E16846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259B9E-C0FB-453A-9652-2938591C322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lvl="2" algn="r" rtl="1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fa-IR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يَا أَيُّهَا الرَّسُولُ بَلِّغْ مَا أُنْزِلَ إِلَيْكَ مِنْ رَبِّكَ ۖ وَإِنْ لَمْ تَفْعَلْ فَمَا بَلَّغْتَ رِسَالَتَهُ ۚ وَاللَّهُ يَعْصِمُكَ مِنَ النَّاسِ ۗ إِنَّ اللَّهَ لَا يَهْدِي الْقَوْمَ الْكَافِرِين</a:t>
            </a:r>
            <a:endParaRPr lang="en-GB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2" algn="r" rtl="1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endParaRPr lang="en-GB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He is saying that if the Holy Prophet (s) doesn’t deliver this announcement, then he has failed in his mission.</a:t>
            </a:r>
          </a:p>
          <a:p>
            <a:pPr marL="0" lvl="2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Holy Prophet (s) announcing this one thing, is as important as his whole mission to teach/convey to us the religion of Islam. Therefore it must be so important that he needed as many people as possible to hear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51F13D-869C-4AA9-83A6-3D2A9B909B7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07E53F-2F34-40AD-885F-19C92B46620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Discuss the with the class (time permitting) the incorrect version of the two weighty things being “Qur`an and Sunnah” – why this can not be sound: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GB" altLang="en-US"/>
              <a:t> Qur`an is Infallible – Sunnah is not (arguments about what makes a sahih hadith), however Ahlul Bayt (as) are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GB" altLang="en-US"/>
              <a:t> They practice the best Sunnah – so even if it was Qur`an and Sunnah – Ahlul Bayt (as) would still be the best to follow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GB" altLang="en-US"/>
              <a:t> How can Sunnah – something immaterial meet the Holy Prophet (saw) in Heaven?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0FD616-A5F2-4639-8BD1-10A5EB48C6EA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ar-IQ" altLang="en-US" b="1"/>
              <a:t>مَنْ كُنْت مَوْلَاهُ فِعْلِيٌّ مَوْلاهُ</a:t>
            </a:r>
            <a:endParaRPr lang="en-GB" alt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FD39C8-01C6-440B-980D-F0B4A5A8A46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81F1-18AF-4743-84D9-CDB7DA379E96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54E2-8CC5-42C2-BE54-636250CC6F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04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A0495-4E31-4D47-915A-3F371E01F990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7C93-8F7E-4033-BF8D-52E4B50448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9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710A-07B3-4B4C-A2C2-695C068ADACC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906E-A66B-4F21-B536-F102AFE5EE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7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46C2-AF71-4713-BF56-B8DCBAD3D616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87A9-64AC-4292-B24E-E338FEF5F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85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AF8A-FBF1-4B2B-9DAC-2D573051617E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C733-21F5-4D19-90D2-7A401388DB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56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BAA3-7A4A-40B5-ADE6-B6E1376B1A87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890D-2385-4CCE-A77F-5804822D18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6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6FC2-9500-4A87-AC23-30776FBCE0A2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D261-3C95-4A92-BBDD-B4FD9825AE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14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2B3F-A5F3-49D8-BD2A-453C9579AB32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21E1-9CCF-459C-A88A-788AB9256E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4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D7550-9B42-4DB0-BFC7-396AF40550F1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25A0-4D75-4FF9-AC86-DF10B04019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8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9FE2-9948-4B4C-8C5F-8238547120EC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C06B-66DA-4E90-886C-2F9010051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5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1FB7A-4DF3-423D-86A0-A96D116A1520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91AA-6754-4C3E-A5F2-D77C722B48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9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A1C64D-E131-461D-9F68-0D1DC664D6AD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5E6F2C-B180-44B8-9D16-521000BCE3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quran-o-sunnat.com/wp-content/uploads/2015/08/Read-holy-Qura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548680"/>
            <a:ext cx="8100392" cy="5341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33978" y="1412875"/>
            <a:ext cx="814171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8000" b="1" dirty="0">
                <a:ln w="2857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2700000" scaled="1"/>
                  <a:tileRect/>
                </a:gradFill>
                <a:latin typeface="Apple Chancery" pitchFamily="66" charset="0"/>
              </a:rPr>
              <a:t>Qur`an Appreciation</a:t>
            </a:r>
            <a:endParaRPr lang="x-none" sz="8000" b="1" dirty="0">
              <a:ln w="2857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404040"/>
              </a:solidFill>
              <a:latin typeface="Apple Chance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3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9377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u="sng" dirty="0">
                <a:latin typeface="+mj-lt"/>
                <a:ea typeface="+mj-ea"/>
                <a:cs typeface="+mj-cs"/>
              </a:rPr>
              <a:t>What happened next..?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1052513"/>
            <a:ext cx="85693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sz="3000"/>
              <a:t> First he reminded the people of what he had done as the Messenger of Allah (swt)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sz="3000"/>
              <a:t> He also told him that he would be leaving this world soon, then said: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825" y="3573463"/>
            <a:ext cx="59055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3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“I leave you with </a:t>
            </a:r>
            <a:r>
              <a:rPr lang="en-GB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two weighty things</a:t>
            </a:r>
            <a:r>
              <a:rPr lang="en-GB" sz="3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; </a:t>
            </a:r>
            <a:r>
              <a:rPr lang="en-GB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these are the Qur’an and my </a:t>
            </a:r>
            <a:r>
              <a:rPr lang="en-GB" sz="32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Ahlul</a:t>
            </a:r>
            <a:r>
              <a:rPr lang="en-GB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32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Bayt</a:t>
            </a:r>
            <a:r>
              <a:rPr lang="en-GB" sz="3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 These two will never separate from each other until they meet me in the heaven”</a:t>
            </a:r>
            <a:endParaRPr lang="en-GB" sz="30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890" name="Picture 2" descr="http://www.shiachat.com/forum/uploads/post-28025-1147742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1595">
            <a:off x="5615318" y="4089005"/>
            <a:ext cx="308680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441700" y="3141663"/>
            <a:ext cx="5451475" cy="600075"/>
            <a:chOff x="3441410" y="3140968"/>
            <a:chExt cx="5451070" cy="601216"/>
          </a:xfrm>
        </p:grpSpPr>
        <p:sp>
          <p:nvSpPr>
            <p:cNvPr id="30728" name="TextBox 13"/>
            <p:cNvSpPr txBox="1">
              <a:spLocks noChangeArrowheads="1"/>
            </p:cNvSpPr>
            <p:nvPr/>
          </p:nvSpPr>
          <p:spPr bwMode="auto">
            <a:xfrm>
              <a:off x="3995936" y="3140968"/>
              <a:ext cx="48965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rgbClr val="00B050"/>
                  </a:solidFill>
                </a:rPr>
                <a:t>Known as “Hadith Thaqalaiyn”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41410" y="3285705"/>
              <a:ext cx="627016" cy="456479"/>
            </a:xfrm>
            <a:custGeom>
              <a:avLst/>
              <a:gdLst>
                <a:gd name="connsiteX0" fmla="*/ 626534 w 626534"/>
                <a:gd name="connsiteY0" fmla="*/ 50800 h 457200"/>
                <a:gd name="connsiteX1" fmla="*/ 220134 w 626534"/>
                <a:gd name="connsiteY1" fmla="*/ 67733 h 457200"/>
                <a:gd name="connsiteX2" fmla="*/ 0 w 626534"/>
                <a:gd name="connsiteY2" fmla="*/ 457200 h 457200"/>
                <a:gd name="connsiteX3" fmla="*/ 0 w 626534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534" h="457200">
                  <a:moveTo>
                    <a:pt x="626534" y="50800"/>
                  </a:moveTo>
                  <a:cubicBezTo>
                    <a:pt x="475545" y="25400"/>
                    <a:pt x="324556" y="0"/>
                    <a:pt x="220134" y="67733"/>
                  </a:cubicBezTo>
                  <a:cubicBezTo>
                    <a:pt x="115712" y="135466"/>
                    <a:pt x="0" y="457200"/>
                    <a:pt x="0" y="457200"/>
                  </a:cubicBezTo>
                  <a:lnTo>
                    <a:pt x="0" y="457200"/>
                  </a:lnTo>
                </a:path>
              </a:pathLst>
            </a:cu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3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9377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u="sng" dirty="0">
                <a:latin typeface="+mj-lt"/>
                <a:ea typeface="+mj-ea"/>
                <a:cs typeface="+mj-cs"/>
              </a:rPr>
              <a:t>What happened next..?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7950" y="855663"/>
            <a:ext cx="89646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/>
              <a:t> Then he reaffirmed his authority over his Ummah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/>
              <a:t> Then he held Imam Ali (as)’s hand and raised it up so high that the whole assembly of men and women saw him clearly and said: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388" y="3429000"/>
            <a:ext cx="56880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8000"/>
                </a:solidFill>
              </a:rPr>
              <a:t>“</a:t>
            </a:r>
            <a:r>
              <a:rPr lang="en-GB" altLang="en-US" b="1" i="1">
                <a:solidFill>
                  <a:srgbClr val="008000"/>
                </a:solidFill>
              </a:rPr>
              <a:t>To whomsoever I am the Mawla, this Ali is his Mawla  </a:t>
            </a:r>
            <a:r>
              <a:rPr lang="en-GB" altLang="en-US">
                <a:solidFill>
                  <a:srgbClr val="008000"/>
                </a:solidFill>
              </a:rPr>
              <a:t>(he repeated this 3 or 4 times) </a:t>
            </a:r>
            <a:r>
              <a:rPr lang="en-GB" altLang="en-US" b="1" i="1">
                <a:solidFill>
                  <a:srgbClr val="008000"/>
                </a:solidFill>
              </a:rPr>
              <a:t>         O Allah! Love him who loves Ali, and hate him who hates Ali”</a:t>
            </a:r>
            <a:endParaRPr lang="en-GB" altLang="en-US" sz="3000" b="1" i="1">
              <a:solidFill>
                <a:srgbClr val="008000"/>
              </a:solidFill>
            </a:endParaRPr>
          </a:p>
        </p:txBody>
      </p:sp>
      <p:pic>
        <p:nvPicPr>
          <p:cNvPr id="71682" name="Picture 2" descr="http://img07.deviantart.net/eda1/i/2009/344/e/3/ghadeer_by_70hassan07.jpg"/>
          <p:cNvPicPr>
            <a:picLocks noChangeAspect="1" noChangeArrowheads="1"/>
          </p:cNvPicPr>
          <p:nvPr/>
        </p:nvPicPr>
        <p:blipFill>
          <a:blip r:embed="rId4" cstate="print"/>
          <a:srcRect l="28560" t="-4217" r="18521" b="23148"/>
          <a:stretch>
            <a:fillRect/>
          </a:stretch>
        </p:blipFill>
        <p:spPr bwMode="auto">
          <a:xfrm>
            <a:off x="5868144" y="2852936"/>
            <a:ext cx="300826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u="sng"/>
              <a:t>What happened next...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5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388" y="984250"/>
            <a:ext cx="87137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3200"/>
              <a:t> It was after this that Allah (swt) revealed the following verse: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9388" y="2205038"/>
            <a:ext cx="87137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3200" i="1"/>
              <a:t> “</a:t>
            </a:r>
            <a:r>
              <a:rPr lang="en-GB" altLang="en-US" sz="3200" b="1" i="1"/>
              <a:t>This day have I perfected for you your religion and completed My favour on you and chosen for you Islam as a religion</a:t>
            </a:r>
            <a:r>
              <a:rPr lang="en-GB" altLang="en-US" sz="3200" i="1"/>
              <a:t>” </a:t>
            </a:r>
            <a:r>
              <a:rPr lang="en-GB" altLang="en-US" sz="3200"/>
              <a:t>[5:3]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835150" y="4149725"/>
            <a:ext cx="5761038" cy="2087563"/>
            <a:chOff x="1835696" y="4149080"/>
            <a:chExt cx="5760640" cy="2088232"/>
          </a:xfrm>
        </p:grpSpPr>
        <p:pic>
          <p:nvPicPr>
            <p:cNvPr id="75778" name="Picture 2" descr="https://nickdablin.files.wordpress.com/2014/01/part9_missioncomplete.jpg"/>
            <p:cNvPicPr>
              <a:picLocks noChangeAspect="1" noChangeArrowheads="1"/>
            </p:cNvPicPr>
            <p:nvPr/>
          </p:nvPicPr>
          <p:blipFill>
            <a:blip r:embed="rId4" cstate="print"/>
            <a:srcRect t="21652" b="30048"/>
            <a:stretch>
              <a:fillRect/>
            </a:stretch>
          </p:blipFill>
          <p:spPr bwMode="auto">
            <a:xfrm>
              <a:off x="1835696" y="4149080"/>
              <a:ext cx="5760640" cy="20882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824" name="Picture 4" descr="https://www.wonderwhizkids.com/wwkimages/Know_Why/twinkling_stars_5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70A11"/>
                </a:clrFrom>
                <a:clrTo>
                  <a:srgbClr val="070A1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r="27306" b="20621"/>
            <a:stretch>
              <a:fillRect/>
            </a:stretch>
          </p:blipFill>
          <p:spPr bwMode="auto">
            <a:xfrm>
              <a:off x="6444208" y="4437112"/>
              <a:ext cx="1008112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-26988"/>
            <a:ext cx="8229600" cy="993776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u="sng" dirty="0">
                <a:latin typeface="+mj-lt"/>
                <a:ea typeface="+mj-ea"/>
                <a:cs typeface="+mj-cs"/>
              </a:rPr>
              <a:t>Plenary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3059113" y="692150"/>
            <a:ext cx="55451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buFontTx/>
              <a:buNone/>
            </a:pPr>
            <a:r>
              <a:rPr lang="en-GB" altLang="en-US" sz="3200" b="1" i="1"/>
              <a:t>Group work:</a:t>
            </a:r>
          </a:p>
          <a:p>
            <a:pPr marL="0" lvl="2"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 1. What measures did Allah (swt) and the Holy Prophet (saw) take to ensure this message reached us today?</a:t>
            </a:r>
          </a:p>
        </p:txBody>
      </p:sp>
      <p:sp>
        <p:nvSpPr>
          <p:cNvPr id="36869" name="Rectangle 16"/>
          <p:cNvSpPr>
            <a:spLocks noChangeArrowheads="1"/>
          </p:cNvSpPr>
          <p:nvPr/>
        </p:nvSpPr>
        <p:spPr bwMode="auto">
          <a:xfrm>
            <a:off x="468313" y="1268413"/>
            <a:ext cx="7991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spcAft>
                <a:spcPts val="1800"/>
              </a:spcAft>
            </a:pPr>
            <a:endParaRPr lang="en-GB" altLang="en-US" sz="3200"/>
          </a:p>
        </p:txBody>
      </p:sp>
      <p:pic>
        <p:nvPicPr>
          <p:cNvPr id="36870" name="Picture 2" descr="http://geminilifeinfashion.myblog.arts.ac.uk/files/2014/02/gro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32924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323850" y="4508500"/>
            <a:ext cx="8208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buFontTx/>
              <a:buNone/>
            </a:pPr>
            <a:r>
              <a:rPr lang="en-GB" altLang="en-US" sz="3200" b="1" i="1"/>
              <a:t>Thinking points:</a:t>
            </a:r>
          </a:p>
        </p:txBody>
      </p:sp>
      <p:sp>
        <p:nvSpPr>
          <p:cNvPr id="10" name="Rectangle 9"/>
          <p:cNvSpPr/>
          <p:nvPr/>
        </p:nvSpPr>
        <p:spPr>
          <a:xfrm rot="21089335">
            <a:off x="3959023" y="4582418"/>
            <a:ext cx="396698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Verses Revealed</a:t>
            </a:r>
          </a:p>
        </p:txBody>
      </p:sp>
      <p:sp>
        <p:nvSpPr>
          <p:cNvPr id="11" name="Rectangle 10"/>
          <p:cNvSpPr/>
          <p:nvPr/>
        </p:nvSpPr>
        <p:spPr>
          <a:xfrm rot="461663">
            <a:off x="349409" y="5462845"/>
            <a:ext cx="569316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Last Hajj of the Prophet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83545" y="5345520"/>
            <a:ext cx="211307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Imamah</a:t>
            </a:r>
            <a:endParaRPr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323850" y="2997200"/>
            <a:ext cx="8351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2. Why did Allah (swt) reveal verse 5:3 after this announcement – how/why did our religion become perfected/completed through this?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5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1026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pic>
        <p:nvPicPr>
          <p:cNvPr id="47106" name="Picture 2" descr="http://purifiedhousehold.com/wp-content/uploads/2015/10/Cap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558" y="1142578"/>
            <a:ext cx="756285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3568" y="203156"/>
            <a:ext cx="741682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The </a:t>
            </a:r>
            <a:r>
              <a:rPr lang="en-GB" sz="48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Ahlul</a:t>
            </a:r>
            <a:r>
              <a:rPr lang="en-GB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 </a:t>
            </a:r>
            <a:r>
              <a:rPr lang="en-GB" sz="48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Bayt</a:t>
            </a:r>
            <a:r>
              <a:rPr lang="en-GB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 (as)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             in the Holy Qur`an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Lesson 1</a:t>
            </a:r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908050"/>
            <a:ext cx="87137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400" b="1" u="sng"/>
              <a:t>LO: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3400"/>
              <a:t> Etiquettes of using and reciting the Holy  Quran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3400"/>
              <a:t> The Event of Ghadeer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3500438"/>
            <a:ext cx="5543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u="sng"/>
              <a:t>Starter: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3600" i="1"/>
              <a:t> What are the other four Divine Books mentioned in the Holy Qur`an?</a:t>
            </a:r>
          </a:p>
        </p:txBody>
      </p:sp>
      <p:pic>
        <p:nvPicPr>
          <p:cNvPr id="17412" name="Picture 4" descr="http://wp.production.patheos.com/blogs/thenakedjesus/files/2015/05/think-out-loud-2.jpg"/>
          <p:cNvPicPr>
            <a:picLocks noChangeAspect="1" noChangeArrowheads="1"/>
          </p:cNvPicPr>
          <p:nvPr/>
        </p:nvPicPr>
        <p:blipFill>
          <a:blip r:embed="rId4" cstate="print"/>
          <a:srcRect r="32443"/>
          <a:stretch>
            <a:fillRect/>
          </a:stretch>
        </p:blipFill>
        <p:spPr bwMode="auto">
          <a:xfrm rot="21035481">
            <a:off x="5616238" y="3005705"/>
            <a:ext cx="3024336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188913"/>
            <a:ext cx="7343775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u="sng" dirty="0">
                <a:latin typeface="+mn-lt"/>
              </a:rPr>
              <a:t> Etiquettes of using &amp; reciting the Holy  Quran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4400" b="1" u="sng" dirty="0">
              <a:latin typeface="+mj-lt"/>
              <a:ea typeface="+mj-ea"/>
              <a:cs typeface="+mj-cs"/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468313" y="21336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69888" y="1603375"/>
            <a:ext cx="6999287" cy="962025"/>
            <a:chOff x="369928" y="1603864"/>
            <a:chExt cx="6998880" cy="961625"/>
          </a:xfrm>
        </p:grpSpPr>
        <p:pic>
          <p:nvPicPr>
            <p:cNvPr id="4098" name="Picture 2" descr="http://www.clipartkid.com/images/349/13-clipart-washing-hands-free-cliparts-that-you-can-download-to-you-60in4d-clipart.jpeg"/>
            <p:cNvPicPr>
              <a:picLocks noChangeAspect="1" noChangeArrowheads="1"/>
            </p:cNvPicPr>
            <p:nvPr/>
          </p:nvPicPr>
          <p:blipFill>
            <a:blip r:embed="rId4" cstate="print"/>
            <a:srcRect r="5263"/>
            <a:stretch>
              <a:fillRect/>
            </a:stretch>
          </p:blipFill>
          <p:spPr bwMode="auto">
            <a:xfrm rot="20591504">
              <a:off x="369928" y="1603864"/>
              <a:ext cx="965674" cy="9616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457" name="TextBox 7"/>
            <p:cNvSpPr txBox="1">
              <a:spLocks noChangeArrowheads="1"/>
            </p:cNvSpPr>
            <p:nvPr/>
          </p:nvSpPr>
          <p:spPr bwMode="auto">
            <a:xfrm>
              <a:off x="1475656" y="1844824"/>
              <a:ext cx="5893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/>
                <a:t>1. Do Wudhu </a:t>
              </a:r>
              <a:r>
                <a:rPr lang="en-GB" altLang="en-US" sz="2800" b="1" i="1"/>
                <a:t>BEFORE</a:t>
              </a:r>
              <a:r>
                <a:rPr lang="en-GB" altLang="en-US" sz="2800"/>
                <a:t> touching the text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2649538"/>
            <a:ext cx="8893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2. Recite </a:t>
            </a:r>
            <a:r>
              <a:rPr lang="fa-IR" altLang="en-US" sz="36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أعوذ بالله من الشيطان الرجيم</a:t>
            </a:r>
            <a:r>
              <a:rPr lang="en-GB" altLang="en-US" sz="36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GB" altLang="en-US" sz="2800"/>
              <a:t>and </a:t>
            </a:r>
            <a:r>
              <a:rPr lang="fa-IR" altLang="en-US" sz="4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بسم الله الرحمن الرحيم</a:t>
            </a:r>
            <a:r>
              <a:rPr lang="en-GB" altLang="en-US" sz="4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50825" y="3557588"/>
            <a:ext cx="2338388" cy="1273175"/>
            <a:chOff x="251520" y="3558094"/>
            <a:chExt cx="2337471" cy="1272274"/>
          </a:xfrm>
        </p:grpSpPr>
        <p:pic>
          <p:nvPicPr>
            <p:cNvPr id="18454" name="Picture 4" descr="https://lh3.ggpht.com/9zCAvLcR9QUGDQ3kF4jeKscnaBAy13pycZ1Qohf8eT70uz-4MmfIYNK7NQ75ScaH9hkd=w3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24258">
              <a:off x="1316717" y="3558094"/>
              <a:ext cx="1272274" cy="127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5" name="TextBox 11"/>
            <p:cNvSpPr txBox="1">
              <a:spLocks noChangeArrowheads="1"/>
            </p:cNvSpPr>
            <p:nvPr/>
          </p:nvSpPr>
          <p:spPr bwMode="auto">
            <a:xfrm>
              <a:off x="251520" y="3573016"/>
              <a:ext cx="127951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/>
                <a:t>3. Face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/>
                <a:t>Qibla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84213" y="4868863"/>
            <a:ext cx="2232025" cy="1719262"/>
            <a:chOff x="323528" y="4869160"/>
            <a:chExt cx="2232248" cy="1718500"/>
          </a:xfrm>
        </p:grpSpPr>
        <p:pic>
          <p:nvPicPr>
            <p:cNvPr id="4106" name="Picture 10" descr="https://thumbs.dreamstime.com/z/happy-muslim-kid-cartoon-illustration-45749843.jpg"/>
            <p:cNvPicPr>
              <a:picLocks noChangeAspect="1" noChangeArrowheads="1"/>
            </p:cNvPicPr>
            <p:nvPr/>
          </p:nvPicPr>
          <p:blipFill>
            <a:blip r:embed="rId6" cstate="print"/>
            <a:srcRect b="44380"/>
            <a:stretch>
              <a:fillRect/>
            </a:stretch>
          </p:blipFill>
          <p:spPr bwMode="auto">
            <a:xfrm>
              <a:off x="323528" y="5661248"/>
              <a:ext cx="2232248" cy="9264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53" name="TextBox 16"/>
            <p:cNvSpPr txBox="1">
              <a:spLocks noChangeArrowheads="1"/>
            </p:cNvSpPr>
            <p:nvPr/>
          </p:nvSpPr>
          <p:spPr bwMode="auto">
            <a:xfrm>
              <a:off x="323528" y="4869160"/>
              <a:ext cx="172819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/>
                <a:t>5. Cover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/>
                <a:t>your head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228975" y="3465513"/>
            <a:ext cx="5554663" cy="1169987"/>
            <a:chOff x="3265803" y="3363198"/>
            <a:chExt cx="5554669" cy="1170131"/>
          </a:xfrm>
        </p:grpSpPr>
        <p:pic>
          <p:nvPicPr>
            <p:cNvPr id="4102" name="Picture 6" descr="http://cdn.grid.fotosearch.com/CSP/CSP382/k382664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207572">
              <a:off x="3265803" y="3363198"/>
              <a:ext cx="1440160" cy="11701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51" name="TextBox 18"/>
            <p:cNvSpPr txBox="1">
              <a:spLocks noChangeArrowheads="1"/>
            </p:cNvSpPr>
            <p:nvPr/>
          </p:nvSpPr>
          <p:spPr bwMode="auto">
            <a:xfrm>
              <a:off x="4572000" y="3555013"/>
              <a:ext cx="424847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/>
                <a:t>4. Look at the words (even if you know them by heart)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563938" y="4652963"/>
            <a:ext cx="4964112" cy="2011362"/>
            <a:chOff x="3779912" y="4653136"/>
            <a:chExt cx="4963616" cy="2011288"/>
          </a:xfrm>
        </p:grpSpPr>
        <p:sp>
          <p:nvSpPr>
            <p:cNvPr id="18443" name="TextBox 20"/>
            <p:cNvSpPr txBox="1">
              <a:spLocks noChangeArrowheads="1"/>
            </p:cNvSpPr>
            <p:nvPr/>
          </p:nvSpPr>
          <p:spPr bwMode="auto">
            <a:xfrm>
              <a:off x="3779912" y="4869160"/>
              <a:ext cx="2808312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/>
                <a:t>6. Listen carefully and try not to   talk or eat</a:t>
              </a:r>
            </a:p>
          </p:txBody>
        </p:sp>
        <p:pic>
          <p:nvPicPr>
            <p:cNvPr id="4108" name="Picture 12" descr="http://cdn.kickvick.com/wp-content/uploads/2014/09/things-for-kids-a-4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44208" y="4653136"/>
              <a:ext cx="1511695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10" name="Picture 14" descr="http://www.clipartkid.com/images/61/talking-to-strangers-level-a-teacher-trina-66OzED-clipart.jpg"/>
            <p:cNvPicPr>
              <a:picLocks noChangeAspect="1" noChangeArrowheads="1"/>
            </p:cNvPicPr>
            <p:nvPr/>
          </p:nvPicPr>
          <p:blipFill>
            <a:blip r:embed="rId9" cstate="print"/>
            <a:srcRect r="45350"/>
            <a:stretch>
              <a:fillRect/>
            </a:stretch>
          </p:blipFill>
          <p:spPr bwMode="auto">
            <a:xfrm>
              <a:off x="5880887" y="5517232"/>
              <a:ext cx="1139385" cy="10801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12" name="Picture 16" descr="http://weknowyourdreams.com/images/food/food-07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20272" y="5589240"/>
              <a:ext cx="1656184" cy="10351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447" name="Picture 17" descr="C:\Users\Taskeen Zahra\AppData\Local\Microsoft\Windows\INetCache\IE\GIGY4ZVT\Kliponious-green-tick[1]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4797152"/>
              <a:ext cx="665357" cy="76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18" descr="C:\Users\Taskeen Zahra\AppData\Local\Microsoft\Windows\INetCache\IE\GIGY4ZVT\S43Qy[1]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5949280"/>
              <a:ext cx="715144" cy="71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18" descr="C:\Users\Taskeen Zahra\AppData\Local\Microsoft\Windows\INetCache\IE\GIGY4ZVT\S43Qy[1]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949280"/>
              <a:ext cx="715144" cy="71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u="sng"/>
              <a:t>The Event of Ghadeer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5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908175" y="1916113"/>
            <a:ext cx="4967288" cy="3600450"/>
            <a:chOff x="1907704" y="1916832"/>
            <a:chExt cx="4968552" cy="3600400"/>
          </a:xfrm>
        </p:grpSpPr>
        <p:pic>
          <p:nvPicPr>
            <p:cNvPr id="20488" name="Picture 2" descr="https://lh5.ggpht.com/PK-6yh7y-ztCCSR6lqDYGFXVoXWKOgE5BjDy0jLPF9QmdjVXSrrhns120qRo9ODI76M=w3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80695">
              <a:off x="2914928" y="2347992"/>
              <a:ext cx="28575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5723438" y="1916832"/>
              <a:ext cx="720908" cy="6476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907704" y="2348626"/>
              <a:ext cx="863820" cy="5762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939393" y="4796517"/>
              <a:ext cx="936863" cy="5048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123659" y="5085438"/>
              <a:ext cx="863820" cy="4317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79160" y="3932929"/>
              <a:ext cx="86540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96481" y="3572571"/>
              <a:ext cx="79236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79388" y="692150"/>
            <a:ext cx="7848600" cy="1060450"/>
            <a:chOff x="179512" y="692696"/>
            <a:chExt cx="7848872" cy="1059830"/>
          </a:xfrm>
        </p:grpSpPr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>
              <a:off x="179512" y="1052736"/>
              <a:ext cx="78488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2" eaLnBrk="1" hangingPunct="1">
                <a:spcBef>
                  <a:spcPct val="0"/>
                </a:spcBef>
                <a:spcAft>
                  <a:spcPts val="1800"/>
                </a:spcAft>
                <a:buFontTx/>
                <a:buNone/>
              </a:pPr>
              <a:r>
                <a:rPr lang="en-GB" altLang="en-US" sz="3200"/>
                <a:t>What do you know about Ghadeer</a:t>
              </a:r>
            </a:p>
          </p:txBody>
        </p:sp>
        <p:pic>
          <p:nvPicPr>
            <p:cNvPr id="20487" name="Picture 27" descr="animated-question-mark-clipart-Animated-dancing-red-question-mark-picture-moving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92696"/>
              <a:ext cx="864096" cy="105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u="sng"/>
              <a:t>The Event of Ghadeer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5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825" y="1125538"/>
            <a:ext cx="8497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3200" b="1" i="1" u="sng"/>
              <a:t>Background:</a:t>
            </a:r>
          </a:p>
        </p:txBody>
      </p:sp>
      <p:pic>
        <p:nvPicPr>
          <p:cNvPr id="63490" name="Picture 2" descr="https://s-media-cache-ak0.pinimg.com/564x/e3/e7/a4/e3e7a497ad159bbd847434b3c06a5c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8" b="12242"/>
          <a:stretch>
            <a:fillRect/>
          </a:stretch>
        </p:blipFill>
        <p:spPr bwMode="auto">
          <a:xfrm flipH="1">
            <a:off x="257175" y="4797425"/>
            <a:ext cx="2238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59113" y="3849688"/>
            <a:ext cx="56896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3200"/>
              <a:t> </a:t>
            </a:r>
            <a:r>
              <a:rPr lang="en-GB" altLang="en-US" sz="2800"/>
              <a:t>He suddenly stopped at a place between Makkah and Medinah- called Johfah, known then as Ghadeer Khum</a:t>
            </a:r>
          </a:p>
          <a:p>
            <a:pPr marL="0" lvl="2"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2800"/>
              <a:t> There he delivered his Farewell Sermon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2875" y="1557338"/>
            <a:ext cx="84963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3200"/>
              <a:t> The Holy Prophet (s) went on the first and last Hajj – known as Hajja-tul-Wida in the year 10AH</a:t>
            </a:r>
          </a:p>
          <a:p>
            <a:pPr marL="0" lvl="2"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3200"/>
              <a:t> People from all over Arabia had joined him –making numbers to approximately 100,000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  <p:bldP spid="11" grpId="0" build="p" bldLvl="5"/>
      <p:bldP spid="10" grpId="0" build="p" bldLvl="5"/>
      <p:bldP spid="10" grpId="1" build="allAtOnce"/>
      <p:bldP spid="10" grpId="2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u="sng"/>
              <a:t>The Event of Ghadeer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5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388" y="1052513"/>
            <a:ext cx="871378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3200"/>
              <a:t> He ordered all those who had gone ahead to be called back and waited for those who were following after to join them</a:t>
            </a:r>
          </a:p>
          <a:p>
            <a:pPr marL="0" lvl="2"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3200"/>
              <a:t>Then he had a pulpit of saddles erected so that he was high up and could be </a:t>
            </a:r>
            <a:r>
              <a:rPr lang="en-GB" altLang="en-US" sz="3200" b="1" i="1"/>
              <a:t>seen and heard by everyone </a:t>
            </a:r>
          </a:p>
        </p:txBody>
      </p:sp>
      <p:pic>
        <p:nvPicPr>
          <p:cNvPr id="63492" name="Picture 4" descr="https://i.ytimg.com/vi/_20kdkqs4Qk/maxresdefault.jpg"/>
          <p:cNvPicPr>
            <a:picLocks noChangeAspect="1" noChangeArrowheads="1"/>
          </p:cNvPicPr>
          <p:nvPr/>
        </p:nvPicPr>
        <p:blipFill>
          <a:blip r:embed="rId4" cstate="print"/>
          <a:srcRect l="2155" t="1915" r="1962" b="19559"/>
          <a:stretch>
            <a:fillRect/>
          </a:stretch>
        </p:blipFill>
        <p:spPr bwMode="auto">
          <a:xfrm>
            <a:off x="2123728" y="4005064"/>
            <a:ext cx="5328592" cy="245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u="sng"/>
              <a:t>The Event of Ghadeer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5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388" y="836613"/>
            <a:ext cx="87137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3200"/>
              <a:t> He did this because the following verse had been revealed: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950" y="1844675"/>
            <a:ext cx="8712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spcAft>
                <a:spcPts val="1800"/>
              </a:spcAft>
            </a:pPr>
            <a:endParaRPr lang="en-GB" altLang="en-US" sz="3200"/>
          </a:p>
          <a:p>
            <a:pPr marL="0" lvl="2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3200" i="1"/>
              <a:t>                                     and if you do it not, then you have not delivered His message,</a:t>
            </a:r>
            <a:endParaRPr lang="en-GB" altLang="en-US" sz="32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950" y="3082925"/>
            <a:ext cx="871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3200" i="1"/>
              <a:t>                                                          and Allah will protect you from the people; surely Allah will not guide the unbelieving people</a:t>
            </a:r>
            <a:r>
              <a:rPr lang="en-GB" altLang="en-US" sz="3200"/>
              <a:t>” [5:67]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9388" y="2063750"/>
            <a:ext cx="87137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spcAft>
                <a:spcPts val="1800"/>
              </a:spcAft>
            </a:pPr>
            <a:r>
              <a:rPr lang="en-GB" altLang="en-US" sz="3200" b="1" i="1"/>
              <a:t> </a:t>
            </a:r>
            <a:r>
              <a:rPr lang="en-GB" altLang="en-US" sz="3200" i="1"/>
              <a:t>“O Messenger! Deliver what bas been revealed to you from your Lord; </a:t>
            </a:r>
            <a:endParaRPr lang="en-GB" altLang="en-US" sz="3200"/>
          </a:p>
        </p:txBody>
      </p:sp>
      <p:pic>
        <p:nvPicPr>
          <p:cNvPr id="65538" name="Picture 2" descr="http://images.huffingtonpost.com/2016-10-21-1477056674-8700239-hom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24400"/>
            <a:ext cx="244792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/>
        </p:nvSpPr>
        <p:spPr>
          <a:xfrm>
            <a:off x="6813550" y="3038475"/>
            <a:ext cx="1914525" cy="2063750"/>
          </a:xfrm>
          <a:custGeom>
            <a:avLst/>
            <a:gdLst>
              <a:gd name="connsiteX0" fmla="*/ 1253613 w 1919748"/>
              <a:gd name="connsiteY0" fmla="*/ 0 h 2064774"/>
              <a:gd name="connsiteX1" fmla="*/ 1607574 w 1919748"/>
              <a:gd name="connsiteY1" fmla="*/ 634180 h 2064774"/>
              <a:gd name="connsiteX2" fmla="*/ 1651819 w 1919748"/>
              <a:gd name="connsiteY2" fmla="*/ 1460090 h 2064774"/>
              <a:gd name="connsiteX3" fmla="*/ 0 w 1919748"/>
              <a:gd name="connsiteY3" fmla="*/ 2064774 h 2064774"/>
              <a:gd name="connsiteX4" fmla="*/ 0 w 1919748"/>
              <a:gd name="connsiteY4" fmla="*/ 2064774 h 2064774"/>
              <a:gd name="connsiteX0" fmla="*/ 1253613 w 1914264"/>
              <a:gd name="connsiteY0" fmla="*/ 0 h 2064774"/>
              <a:gd name="connsiteX1" fmla="*/ 1574669 w 1914264"/>
              <a:gd name="connsiteY1" fmla="*/ 606856 h 2064774"/>
              <a:gd name="connsiteX2" fmla="*/ 1651819 w 1914264"/>
              <a:gd name="connsiteY2" fmla="*/ 1460090 h 2064774"/>
              <a:gd name="connsiteX3" fmla="*/ 0 w 1914264"/>
              <a:gd name="connsiteY3" fmla="*/ 2064774 h 2064774"/>
              <a:gd name="connsiteX4" fmla="*/ 0 w 1914264"/>
              <a:gd name="connsiteY4" fmla="*/ 2064774 h 2064774"/>
              <a:gd name="connsiteX0" fmla="*/ 1253613 w 1914264"/>
              <a:gd name="connsiteY0" fmla="*/ 0 h 2064774"/>
              <a:gd name="connsiteX1" fmla="*/ 1574669 w 1914264"/>
              <a:gd name="connsiteY1" fmla="*/ 606856 h 2064774"/>
              <a:gd name="connsiteX2" fmla="*/ 1651819 w 1914264"/>
              <a:gd name="connsiteY2" fmla="*/ 1460090 h 2064774"/>
              <a:gd name="connsiteX3" fmla="*/ 0 w 1914264"/>
              <a:gd name="connsiteY3" fmla="*/ 2064774 h 2064774"/>
              <a:gd name="connsiteX4" fmla="*/ 0 w 1914264"/>
              <a:gd name="connsiteY4" fmla="*/ 2064774 h 2064774"/>
              <a:gd name="connsiteX0" fmla="*/ 1253613 w 1914264"/>
              <a:gd name="connsiteY0" fmla="*/ 0 h 2064774"/>
              <a:gd name="connsiteX1" fmla="*/ 1574669 w 1914264"/>
              <a:gd name="connsiteY1" fmla="*/ 606856 h 2064774"/>
              <a:gd name="connsiteX2" fmla="*/ 1651819 w 1914264"/>
              <a:gd name="connsiteY2" fmla="*/ 1460090 h 2064774"/>
              <a:gd name="connsiteX3" fmla="*/ 0 w 1914264"/>
              <a:gd name="connsiteY3" fmla="*/ 2064774 h 2064774"/>
              <a:gd name="connsiteX4" fmla="*/ 0 w 1914264"/>
              <a:gd name="connsiteY4" fmla="*/ 2064774 h 206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264" h="2064774">
                <a:moveTo>
                  <a:pt x="1253613" y="0"/>
                </a:moveTo>
                <a:cubicBezTo>
                  <a:pt x="1397409" y="195416"/>
                  <a:pt x="1436174" y="389537"/>
                  <a:pt x="1574669" y="606856"/>
                </a:cubicBezTo>
                <a:cubicBezTo>
                  <a:pt x="1641037" y="850204"/>
                  <a:pt x="1914264" y="1217104"/>
                  <a:pt x="1651819" y="1460090"/>
                </a:cubicBezTo>
                <a:cubicBezTo>
                  <a:pt x="1389374" y="1703076"/>
                  <a:pt x="0" y="2064774"/>
                  <a:pt x="0" y="2064774"/>
                </a:cubicBezTo>
                <a:lnTo>
                  <a:pt x="0" y="2064774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11413" y="5013325"/>
            <a:ext cx="5040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</a:rPr>
              <a:t>What is Allah (swt) saying here?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</a:rPr>
              <a:t>Why is it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3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825" y="404813"/>
            <a:ext cx="7921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/>
              <a:t> </a:t>
            </a:r>
            <a:r>
              <a:rPr lang="en-GB" altLang="en-US" b="1" i="1"/>
              <a:t>What did the Holy Prophet (swt) do to ensure this important announcement was heard by the maximum number of people?</a:t>
            </a:r>
          </a:p>
        </p:txBody>
      </p:sp>
      <p:pic>
        <p:nvPicPr>
          <p:cNvPr id="39938" name="Picture 2" descr="http://cdn.toonvectors.com/images/35/11159/toonvectors-11159-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07838">
            <a:off x="674677" y="2267981"/>
            <a:ext cx="230425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59113" y="2133600"/>
            <a:ext cx="58340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/>
              <a:t>He waited for those who had gone ahead to come back, and those left behind to catch up</a:t>
            </a:r>
          </a:p>
        </p:txBody>
      </p:sp>
      <p:pic>
        <p:nvPicPr>
          <p:cNvPr id="39940" name="Picture 4" descr="https://thumbs.dreamstime.com/z/camel-saddles-beduoin-market-167427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3" r="11153"/>
          <a:stretch>
            <a:fillRect/>
          </a:stretch>
        </p:blipFill>
        <p:spPr bwMode="auto">
          <a:xfrm>
            <a:off x="6300788" y="3716338"/>
            <a:ext cx="21844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7450" y="4941888"/>
            <a:ext cx="5832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2"/>
            </a:pPr>
            <a:r>
              <a:rPr lang="en-GB" altLang="en-US"/>
              <a:t>He had a pulpit of stacked Camel Saddles put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16289</TotalTime>
  <Words>1052</Words>
  <Application>Microsoft Office PowerPoint</Application>
  <PresentationFormat>On-screen Show (4:3)</PresentationFormat>
  <Paragraphs>106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Arial</vt:lpstr>
      <vt:lpstr>Traditional Arabic</vt:lpstr>
      <vt:lpstr>Wingdings</vt:lpstr>
      <vt:lpstr>Comic Sans MS</vt:lpstr>
      <vt:lpstr>+mj-lt</vt:lpstr>
      <vt:lpstr>Office Theme</vt:lpstr>
      <vt:lpstr>PowerPoint Presentation</vt:lpstr>
      <vt:lpstr>PowerPoint Presentation</vt:lpstr>
      <vt:lpstr>PowerPoint Presentation</vt:lpstr>
      <vt:lpstr>PowerPoint Presentation</vt:lpstr>
      <vt:lpstr>The Event of Ghadeer</vt:lpstr>
      <vt:lpstr>The Event of Ghadeer</vt:lpstr>
      <vt:lpstr>The Event of Ghadeer</vt:lpstr>
      <vt:lpstr>The Event of Ghadeer</vt:lpstr>
      <vt:lpstr>PowerPoint Presentation</vt:lpstr>
      <vt:lpstr>PowerPoint Presentation</vt:lpstr>
      <vt:lpstr>PowerPoint Presentation</vt:lpstr>
      <vt:lpstr>What happened next...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Taskeen Zahra Jaffer</dc:creator>
  <cp:lastModifiedBy>Rumina Hashmani</cp:lastModifiedBy>
  <cp:revision>297</cp:revision>
  <dcterms:created xsi:type="dcterms:W3CDTF">2016-11-17T21:46:31Z</dcterms:created>
  <dcterms:modified xsi:type="dcterms:W3CDTF">2017-02-06T15:34:51Z</dcterms:modified>
</cp:coreProperties>
</file>