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0" r:id="rId2"/>
    <p:sldId id="256" r:id="rId3"/>
    <p:sldId id="278" r:id="rId4"/>
    <p:sldId id="296" r:id="rId5"/>
    <p:sldId id="298" r:id="rId6"/>
    <p:sldId id="297" r:id="rId7"/>
    <p:sldId id="295" r:id="rId8"/>
    <p:sldId id="301" r:id="rId9"/>
    <p:sldId id="299" r:id="rId10"/>
    <p:sldId id="300"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CC"/>
    <a:srgbClr val="CCFF99"/>
    <a:srgbClr val="99CC00"/>
    <a:srgbClr val="FFCCFF"/>
    <a:srgbClr val="800000"/>
    <a:srgbClr val="66FFFF"/>
    <a:srgbClr val="FF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854" autoAdjust="0"/>
    <p:restoredTop sz="73713" autoAdjust="0"/>
  </p:normalViewPr>
  <p:slideViewPr>
    <p:cSldViewPr>
      <p:cViewPr varScale="1">
        <p:scale>
          <a:sx n="84" d="100"/>
          <a:sy n="84" d="100"/>
        </p:scale>
        <p:origin x="295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atin typeface="Calibri" charset="0"/>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atin typeface="Calibri" charset="0"/>
              </a:defRPr>
            </a:lvl1pPr>
          </a:lstStyle>
          <a:p>
            <a:pPr>
              <a:defRPr/>
            </a:pPr>
            <a:fld id="{55058F86-AEC7-4884-9D15-B9544C1D71CE}" type="datetimeFigureOut">
              <a:rPr lang="en-US"/>
              <a:pPr>
                <a:defRPr/>
              </a:pPr>
              <a:t>2/6/2017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smtClean="0">
                <a:latin typeface="Calibri"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atin typeface="Calibri" charset="0"/>
              </a:defRPr>
            </a:lvl1pPr>
          </a:lstStyle>
          <a:p>
            <a:pPr>
              <a:defRPr/>
            </a:pPr>
            <a:fld id="{A0CC3E32-48E3-416D-9B6C-B2BBF17977B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75332BE-3C10-4888-80E4-BCA5DB159CA9}" type="datetimeFigureOut">
              <a:rPr lang="en-GB"/>
              <a:pPr>
                <a:defRPr/>
              </a:pPr>
              <a:t>06/02/2017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2BD121B-192C-4C0C-9BD1-0E5473113E8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Have one student read the verse out loud and as a class or in small groups let students discuss the context the verse was revealed.</a:t>
            </a:r>
          </a:p>
          <a:p>
            <a:pPr eaLnBrk="1" hangingPunct="1">
              <a:spcBef>
                <a:spcPct val="0"/>
              </a:spcBef>
            </a:pPr>
            <a:r>
              <a:rPr lang="en-GB" altLang="en-US"/>
              <a:t>Answer: Verse of Mubahila</a:t>
            </a:r>
          </a:p>
          <a:p>
            <a:pPr eaLnBrk="1" hangingPunct="1">
              <a:spcBef>
                <a:spcPct val="0"/>
              </a:spcBef>
            </a:pPr>
            <a:endParaRPr lang="en-GB" altLang="en-US"/>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6613B97-9A39-405C-8C00-8F8AA5BA154F}" type="slidenum">
              <a:rPr lang="en-GB" altLang="en-US" smtClean="0"/>
              <a:pPr fontAlgn="base">
                <a:spcBef>
                  <a:spcPct val="0"/>
                </a:spcBef>
                <a:spcAft>
                  <a:spcPct val="0"/>
                </a:spcAft>
              </a:pPr>
              <a:t>3</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Test pre knowledge of the children – use prompts such as What, When, Where, Why, Who &amp; How</a:t>
            </a:r>
          </a:p>
          <a:p>
            <a:pPr eaLnBrk="1" hangingPunct="1">
              <a:spcBef>
                <a:spcPct val="0"/>
              </a:spcBef>
            </a:pPr>
            <a:endParaRPr lang="en-GB" altLang="en-US"/>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332CB6-8A5A-431E-BD02-16B4816CFB2C}" type="slidenum">
              <a:rPr lang="en-GB" altLang="en-US" smtClean="0"/>
              <a:pPr fontAlgn="base">
                <a:spcBef>
                  <a:spcPct val="0"/>
                </a:spcBef>
                <a:spcAft>
                  <a:spcPct val="0"/>
                </a:spcAft>
              </a:pPr>
              <a:t>4</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Pick students at random to answer the question in red</a:t>
            </a: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ADE1B42-9CB2-44A7-B9DD-E494A37EB61E}" type="slidenum">
              <a:rPr lang="en-GB" altLang="en-US" smtClean="0"/>
              <a:pPr fontAlgn="base">
                <a:spcBef>
                  <a:spcPct val="0"/>
                </a:spcBef>
                <a:spcAft>
                  <a:spcPct val="0"/>
                </a:spcAft>
              </a:pPr>
              <a:t>5</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Pause before showing the answer and allow students to come up with responses</a:t>
            </a: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BA4D3F2-0D59-410A-A1AC-412DB39B81EC}" type="slidenum">
              <a:rPr lang="en-GB" altLang="en-US" smtClean="0"/>
              <a:pPr fontAlgn="base">
                <a:spcBef>
                  <a:spcPct val="0"/>
                </a:spcBef>
                <a:spcAft>
                  <a:spcPct val="0"/>
                </a:spcAft>
              </a:pPr>
              <a:t>6</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F456EB-4327-40CA-A1A3-90C42E6F7FB4}" type="slidenum">
              <a:rPr lang="en-GB" altLang="en-US" smtClean="0"/>
              <a:pPr fontAlgn="base">
                <a:spcBef>
                  <a:spcPct val="0"/>
                </a:spcBef>
                <a:spcAft>
                  <a:spcPct val="0"/>
                </a:spcAft>
              </a:pPr>
              <a:t>7</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Then the holy Prophet (SAW) raised his hands to the heaven and said: </a:t>
            </a:r>
          </a:p>
          <a:p>
            <a:pPr lvl="1" eaLnBrk="1" hangingPunct="1">
              <a:spcBef>
                <a:spcPct val="0"/>
              </a:spcBef>
              <a:buFont typeface="Wingdings" panose="05000000000000000000" pitchFamily="2" charset="2"/>
              <a:buChar char="Ø"/>
            </a:pPr>
            <a:r>
              <a:rPr lang="en-GB" altLang="en-US"/>
              <a:t>O my Lord! These are the people of my house</a:t>
            </a:r>
          </a:p>
          <a:p>
            <a:pPr eaLnBrk="1" hangingPunct="1">
              <a:spcBef>
                <a:spcPct val="0"/>
              </a:spcBef>
            </a:pPr>
            <a:endParaRPr lang="en-GB" altLang="en-US"/>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FFD3F90-5CFA-4311-86E9-018E16BF3C45}" type="slidenum">
              <a:rPr lang="en-GB" altLang="en-US" smtClean="0"/>
              <a:pPr fontAlgn="base">
                <a:spcBef>
                  <a:spcPct val="0"/>
                </a:spcBef>
                <a:spcAft>
                  <a:spcPct val="0"/>
                </a:spcAft>
              </a:pPr>
              <a:t>8</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Give students a minute to think of the answer individually.</a:t>
            </a:r>
          </a:p>
          <a:p>
            <a:pPr eaLnBrk="1" hangingPunct="1">
              <a:spcBef>
                <a:spcPct val="0"/>
              </a:spcBef>
            </a:pPr>
            <a:r>
              <a:rPr lang="en-GB" altLang="en-US"/>
              <a:t>Then give students a minute to discuss with the person they are seated next to.</a:t>
            </a:r>
          </a:p>
          <a:p>
            <a:pPr eaLnBrk="1" hangingPunct="1">
              <a:spcBef>
                <a:spcPct val="0"/>
              </a:spcBef>
            </a:pPr>
            <a:r>
              <a:rPr lang="en-GB" altLang="en-US"/>
              <a:t>Then select a pair at random to share their answer</a:t>
            </a:r>
          </a:p>
          <a:p>
            <a:pPr eaLnBrk="1" hangingPunct="1">
              <a:spcBef>
                <a:spcPct val="0"/>
              </a:spcBef>
            </a:pPr>
            <a:endParaRPr lang="en-GB" altLang="en-US"/>
          </a:p>
          <a:p>
            <a:pPr eaLnBrk="1" hangingPunct="1">
              <a:spcBef>
                <a:spcPct val="0"/>
              </a:spcBef>
            </a:pPr>
            <a:r>
              <a:rPr lang="en-GB" altLang="en-US"/>
              <a:t>You can connect this with the prior Hadith-e-Kisa lesson.</a:t>
            </a:r>
          </a:p>
          <a:p>
            <a:pPr eaLnBrk="1" hangingPunct="1">
              <a:spcBef>
                <a:spcPct val="0"/>
              </a:spcBef>
            </a:pPr>
            <a:endParaRPr lang="en-GB" altLang="en-US"/>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EC9458-FCEB-44E3-868C-3434097F7E8D}" type="slidenum">
              <a:rPr lang="en-GB" altLang="en-US" smtClean="0"/>
              <a:pPr fontAlgn="base">
                <a:spcBef>
                  <a:spcPct val="0"/>
                </a:spcBef>
                <a:spcAft>
                  <a:spcPct val="0"/>
                </a:spcAft>
              </a:pPr>
              <a:t>9</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914400" lvl="1" indent="-457200" eaLnBrk="1" hangingPunct="1">
              <a:spcBef>
                <a:spcPct val="0"/>
              </a:spcBef>
              <a:buFont typeface="+mj-lt"/>
              <a:buNone/>
            </a:pPr>
            <a:endParaRPr lang="en-GB" altLang="en-US"/>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E84E4DD-41CE-43BC-BF92-F877D4E93366}" type="slidenum">
              <a:rPr lang="en-GB" altLang="en-US" smtClean="0">
                <a:solidFill>
                  <a:srgbClr val="000000"/>
                </a:solidFill>
              </a:rPr>
              <a:pPr fontAlgn="base">
                <a:spcBef>
                  <a:spcPct val="0"/>
                </a:spcBef>
                <a:spcAft>
                  <a:spcPct val="0"/>
                </a:spcAft>
              </a:pPr>
              <a:t>10</a:t>
            </a:fld>
            <a:endParaRPr lang="en-GB"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4B41256-9D7F-40DE-8F81-049699A4E310}"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D008BC4-B599-4444-A617-85B97EFF9ED7}" type="slidenum">
              <a:rPr lang="en-GB"/>
              <a:pPr>
                <a:defRPr/>
              </a:pPr>
              <a:t>‹#›</a:t>
            </a:fld>
            <a:endParaRPr lang="en-GB"/>
          </a:p>
        </p:txBody>
      </p:sp>
    </p:spTree>
    <p:extLst>
      <p:ext uri="{BB962C8B-B14F-4D97-AF65-F5344CB8AC3E}">
        <p14:creationId xmlns:p14="http://schemas.microsoft.com/office/powerpoint/2010/main" val="289657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C008685-53F2-4F46-8701-979BAC469161}"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70D898E-A92A-4B81-96A4-903148047B51}" type="slidenum">
              <a:rPr lang="en-GB"/>
              <a:pPr>
                <a:defRPr/>
              </a:pPr>
              <a:t>‹#›</a:t>
            </a:fld>
            <a:endParaRPr lang="en-GB"/>
          </a:p>
        </p:txBody>
      </p:sp>
    </p:spTree>
    <p:extLst>
      <p:ext uri="{BB962C8B-B14F-4D97-AF65-F5344CB8AC3E}">
        <p14:creationId xmlns:p14="http://schemas.microsoft.com/office/powerpoint/2010/main" val="3712094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84CAABE-B8DC-4612-9D18-EEDFB573F9D6}"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9B71612-6ED2-4BF9-93B0-57CAFBE547C5}" type="slidenum">
              <a:rPr lang="en-GB"/>
              <a:pPr>
                <a:defRPr/>
              </a:pPr>
              <a:t>‹#›</a:t>
            </a:fld>
            <a:endParaRPr lang="en-GB"/>
          </a:p>
        </p:txBody>
      </p:sp>
    </p:spTree>
    <p:extLst>
      <p:ext uri="{BB962C8B-B14F-4D97-AF65-F5344CB8AC3E}">
        <p14:creationId xmlns:p14="http://schemas.microsoft.com/office/powerpoint/2010/main" val="99989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D343A02-CE39-45CB-80A8-4F9EB26C4D3E}"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EEF5403-FFA2-4361-AC8D-E47479618351}" type="slidenum">
              <a:rPr lang="en-GB"/>
              <a:pPr>
                <a:defRPr/>
              </a:pPr>
              <a:t>‹#›</a:t>
            </a:fld>
            <a:endParaRPr lang="en-GB"/>
          </a:p>
        </p:txBody>
      </p:sp>
    </p:spTree>
    <p:extLst>
      <p:ext uri="{BB962C8B-B14F-4D97-AF65-F5344CB8AC3E}">
        <p14:creationId xmlns:p14="http://schemas.microsoft.com/office/powerpoint/2010/main" val="384858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26AF453-1A69-44D5-8DD5-6FF4A8A64586}"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D0C1ED1-BEF5-40F1-B8BD-E08538C88FCC}" type="slidenum">
              <a:rPr lang="en-GB"/>
              <a:pPr>
                <a:defRPr/>
              </a:pPr>
              <a:t>‹#›</a:t>
            </a:fld>
            <a:endParaRPr lang="en-GB"/>
          </a:p>
        </p:txBody>
      </p:sp>
    </p:spTree>
    <p:extLst>
      <p:ext uri="{BB962C8B-B14F-4D97-AF65-F5344CB8AC3E}">
        <p14:creationId xmlns:p14="http://schemas.microsoft.com/office/powerpoint/2010/main" val="38100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540520D8-0E4F-46C9-B04D-7D7551D471D1}" type="datetimeFigureOut">
              <a:rPr lang="en-GB"/>
              <a:pPr>
                <a:defRPr/>
              </a:pPr>
              <a:t>06/02/2017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A6CE459-41F3-4BA1-BC6F-2206AA93E05D}" type="slidenum">
              <a:rPr lang="en-GB"/>
              <a:pPr>
                <a:defRPr/>
              </a:pPr>
              <a:t>‹#›</a:t>
            </a:fld>
            <a:endParaRPr lang="en-GB"/>
          </a:p>
        </p:txBody>
      </p:sp>
    </p:spTree>
    <p:extLst>
      <p:ext uri="{BB962C8B-B14F-4D97-AF65-F5344CB8AC3E}">
        <p14:creationId xmlns:p14="http://schemas.microsoft.com/office/powerpoint/2010/main" val="19058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B5D80A34-28D0-47A3-A795-1A78971C0A4C}" type="datetimeFigureOut">
              <a:rPr lang="en-GB"/>
              <a:pPr>
                <a:defRPr/>
              </a:pPr>
              <a:t>06/02/2017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66CFC09-B882-45A5-B183-7D46F2A487E8}" type="slidenum">
              <a:rPr lang="en-GB"/>
              <a:pPr>
                <a:defRPr/>
              </a:pPr>
              <a:t>‹#›</a:t>
            </a:fld>
            <a:endParaRPr lang="en-GB"/>
          </a:p>
        </p:txBody>
      </p:sp>
    </p:spTree>
    <p:extLst>
      <p:ext uri="{BB962C8B-B14F-4D97-AF65-F5344CB8AC3E}">
        <p14:creationId xmlns:p14="http://schemas.microsoft.com/office/powerpoint/2010/main" val="857629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E8F0A30-2E38-4EB8-A601-ED20CE65F3DA}" type="datetimeFigureOut">
              <a:rPr lang="en-GB"/>
              <a:pPr>
                <a:defRPr/>
              </a:pPr>
              <a:t>06/02/2017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7502077-0D58-41AC-94C1-3C518E6B1016}" type="slidenum">
              <a:rPr lang="en-GB"/>
              <a:pPr>
                <a:defRPr/>
              </a:pPr>
              <a:t>‹#›</a:t>
            </a:fld>
            <a:endParaRPr lang="en-GB"/>
          </a:p>
        </p:txBody>
      </p:sp>
    </p:spTree>
    <p:extLst>
      <p:ext uri="{BB962C8B-B14F-4D97-AF65-F5344CB8AC3E}">
        <p14:creationId xmlns:p14="http://schemas.microsoft.com/office/powerpoint/2010/main" val="165960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D6FE27-8111-4BA3-AD01-273BEA114E8F}" type="datetimeFigureOut">
              <a:rPr lang="en-GB"/>
              <a:pPr>
                <a:defRPr/>
              </a:pPr>
              <a:t>06/02/2017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48411BC-D7C9-40D3-910D-A09F3B221BAA}" type="slidenum">
              <a:rPr lang="en-GB"/>
              <a:pPr>
                <a:defRPr/>
              </a:pPr>
              <a:t>‹#›</a:t>
            </a:fld>
            <a:endParaRPr lang="en-GB"/>
          </a:p>
        </p:txBody>
      </p:sp>
    </p:spTree>
    <p:extLst>
      <p:ext uri="{BB962C8B-B14F-4D97-AF65-F5344CB8AC3E}">
        <p14:creationId xmlns:p14="http://schemas.microsoft.com/office/powerpoint/2010/main" val="2745124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DD928CB-D163-4CE0-8DC2-DAF77993F6B6}" type="datetimeFigureOut">
              <a:rPr lang="en-GB"/>
              <a:pPr>
                <a:defRPr/>
              </a:pPr>
              <a:t>06/02/2017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6DB48D5-6CC5-4465-A4C4-E77586B64350}" type="slidenum">
              <a:rPr lang="en-GB"/>
              <a:pPr>
                <a:defRPr/>
              </a:pPr>
              <a:t>‹#›</a:t>
            </a:fld>
            <a:endParaRPr lang="en-GB"/>
          </a:p>
        </p:txBody>
      </p:sp>
    </p:spTree>
    <p:extLst>
      <p:ext uri="{BB962C8B-B14F-4D97-AF65-F5344CB8AC3E}">
        <p14:creationId xmlns:p14="http://schemas.microsoft.com/office/powerpoint/2010/main" val="3102227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B32769-E81D-40E7-9768-1BA5496BB36C}" type="datetimeFigureOut">
              <a:rPr lang="en-GB"/>
              <a:pPr>
                <a:defRPr/>
              </a:pPr>
              <a:t>06/02/2017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F34219A-4530-4C2F-A3DB-A2D0B38DC61D}" type="slidenum">
              <a:rPr lang="en-GB"/>
              <a:pPr>
                <a:defRPr/>
              </a:pPr>
              <a:t>‹#›</a:t>
            </a:fld>
            <a:endParaRPr lang="en-GB"/>
          </a:p>
        </p:txBody>
      </p:sp>
    </p:spTree>
    <p:extLst>
      <p:ext uri="{BB962C8B-B14F-4D97-AF65-F5344CB8AC3E}">
        <p14:creationId xmlns:p14="http://schemas.microsoft.com/office/powerpoint/2010/main" val="323886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D22E74B-4753-4F8F-B794-3A2D057CD781}" type="datetimeFigureOut">
              <a:rPr lang="en-GB"/>
              <a:pPr>
                <a:defRPr/>
              </a:pPr>
              <a:t>06/02/2017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E82498D-A98C-445C-81B9-34A65208610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quran-o-sunnat.com/wp-content/uploads/2015/08/Read-holy-Quran.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539552" y="548680"/>
            <a:ext cx="8100392" cy="5341408"/>
          </a:xfrm>
          <a:prstGeom prst="ellipse">
            <a:avLst/>
          </a:prstGeom>
          <a:ln>
            <a:noFill/>
          </a:ln>
          <a:effectLst>
            <a:softEdge rad="112500"/>
          </a:effectLst>
        </p:spPr>
      </p:pic>
      <p:sp>
        <p:nvSpPr>
          <p:cNvPr id="5" name="Rectangle 4"/>
          <p:cNvSpPr/>
          <p:nvPr/>
        </p:nvSpPr>
        <p:spPr>
          <a:xfrm>
            <a:off x="533978" y="1412875"/>
            <a:ext cx="8141710" cy="2554545"/>
          </a:xfrm>
          <a:prstGeom prst="rect">
            <a:avLst/>
          </a:prstGeom>
          <a:noFill/>
        </p:spPr>
        <p:txBody>
          <a:bodyPr>
            <a:spAutoFit/>
          </a:bodyPr>
          <a:lstStyle/>
          <a:p>
            <a:pPr algn="ctr" eaLnBrk="1" fontAlgn="auto" hangingPunct="1">
              <a:spcBef>
                <a:spcPts val="0"/>
              </a:spcBef>
              <a:spcAft>
                <a:spcPts val="0"/>
              </a:spcAft>
              <a:defRPr/>
            </a:pPr>
            <a:r>
              <a:rPr lang="x-none" sz="8000" b="1" dirty="0">
                <a:ln w="28575" cmpd="sng">
                  <a:solidFill>
                    <a:schemeClr val="tx1">
                      <a:lumMod val="85000"/>
                      <a:lumOff val="15000"/>
                    </a:schemeClr>
                  </a:solidFill>
                  <a:prstDash val="solid"/>
                </a:ln>
                <a:gradFill flip="none" rotWithShape="1">
                  <a:gsLst>
                    <a:gs pos="0">
                      <a:schemeClr val="tx1">
                        <a:lumMod val="75000"/>
                        <a:lumOff val="25000"/>
                      </a:scheme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2700000" scaled="1"/>
                  <a:tileRect/>
                </a:gradFill>
                <a:latin typeface="Apple Chancery" pitchFamily="66" charset="0"/>
              </a:rPr>
              <a:t>Qur`an Appreciation</a:t>
            </a:r>
            <a:endParaRPr lang="x-none" sz="8000" b="1" dirty="0">
              <a:ln w="28575" cmpd="sng">
                <a:solidFill>
                  <a:schemeClr val="tx1">
                    <a:lumMod val="85000"/>
                    <a:lumOff val="15000"/>
                  </a:schemeClr>
                </a:solidFill>
                <a:prstDash val="solid"/>
              </a:ln>
              <a:solidFill>
                <a:srgbClr val="404040"/>
              </a:solidFill>
              <a:latin typeface="Apple Chancer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D5B5"/>
        </a:solidFill>
        <a:effectLst/>
      </p:bgPr>
    </p:bg>
    <p:spTree>
      <p:nvGrpSpPr>
        <p:cNvPr id="1" name=""/>
        <p:cNvGrpSpPr/>
        <p:nvPr/>
      </p:nvGrpSpPr>
      <p:grpSpPr>
        <a:xfrm>
          <a:off x="0" y="0"/>
          <a:ext cx="0" cy="0"/>
          <a:chOff x="0" y="0"/>
          <a:chExt cx="0" cy="0"/>
        </a:xfrm>
      </p:grpSpPr>
      <p:grpSp>
        <p:nvGrpSpPr>
          <p:cNvPr id="72706" name="Group 2"/>
          <p:cNvGrpSpPr>
            <a:grpSpLocks/>
          </p:cNvGrpSpPr>
          <p:nvPr/>
        </p:nvGrpSpPr>
        <p:grpSpPr bwMode="auto">
          <a:xfrm>
            <a:off x="7712075" y="0"/>
            <a:ext cx="1431925" cy="1074738"/>
            <a:chOff x="7512957" y="344670"/>
            <a:chExt cx="1432621" cy="1074466"/>
          </a:xfrm>
        </p:grpSpPr>
        <p:pic>
          <p:nvPicPr>
            <p:cNvPr id="4" name="Picture 3"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prstClr val="black">
                        <a:lumMod val="85000"/>
                        <a:lumOff val="15000"/>
                      </a:prst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72707" name="Title 1"/>
          <p:cNvSpPr txBox="1">
            <a:spLocks/>
          </p:cNvSpPr>
          <p:nvPr/>
        </p:nvSpPr>
        <p:spPr bwMode="auto">
          <a:xfrm>
            <a:off x="457200" y="-26988"/>
            <a:ext cx="8229600" cy="9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b="1" u="sng">
                <a:solidFill>
                  <a:srgbClr val="000000"/>
                </a:solidFill>
              </a:rPr>
              <a:t>Plenary</a:t>
            </a:r>
          </a:p>
        </p:txBody>
      </p:sp>
      <p:sp>
        <p:nvSpPr>
          <p:cNvPr id="72708" name="Rectangle 6"/>
          <p:cNvSpPr>
            <a:spLocks noChangeArrowheads="1"/>
          </p:cNvSpPr>
          <p:nvPr/>
        </p:nvSpPr>
        <p:spPr bwMode="auto">
          <a:xfrm>
            <a:off x="777875" y="4103688"/>
            <a:ext cx="78486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2" eaLnBrk="1" hangingPunct="1">
              <a:lnSpc>
                <a:spcPct val="120000"/>
              </a:lnSpc>
              <a:spcBef>
                <a:spcPct val="0"/>
              </a:spcBef>
              <a:spcAft>
                <a:spcPts val="1200"/>
              </a:spcAft>
              <a:buFontTx/>
              <a:buNone/>
            </a:pPr>
            <a:r>
              <a:rPr lang="en-GB" altLang="en-US" sz="3200">
                <a:solidFill>
                  <a:srgbClr val="000000"/>
                </a:solidFill>
              </a:rPr>
              <a:t>2. How are the verses of Tathir and Mubahila similar?</a:t>
            </a:r>
            <a:endParaRPr lang="en-GB" altLang="en-US" sz="3600" b="1" u="sng">
              <a:solidFill>
                <a:srgbClr val="000000"/>
              </a:solidFill>
            </a:endParaRPr>
          </a:p>
        </p:txBody>
      </p:sp>
      <p:pic>
        <p:nvPicPr>
          <p:cNvPr id="72709" name="Picture 2" descr="http://geminilifeinfashion.myblog.arts.ac.uk/files/2014/02/grou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4813"/>
            <a:ext cx="3292475"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Rectangle 14"/>
          <p:cNvSpPr>
            <a:spLocks noChangeArrowheads="1"/>
          </p:cNvSpPr>
          <p:nvPr/>
        </p:nvSpPr>
        <p:spPr bwMode="auto">
          <a:xfrm>
            <a:off x="3419475" y="1304925"/>
            <a:ext cx="45720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2" eaLnBrk="1" hangingPunct="1">
              <a:lnSpc>
                <a:spcPct val="120000"/>
              </a:lnSpc>
              <a:spcBef>
                <a:spcPct val="0"/>
              </a:spcBef>
              <a:spcAft>
                <a:spcPts val="1200"/>
              </a:spcAft>
              <a:buFontTx/>
              <a:buNone/>
            </a:pPr>
            <a:r>
              <a:rPr lang="en-GB" altLang="en-US" sz="3200" b="1" i="1">
                <a:solidFill>
                  <a:srgbClr val="000000"/>
                </a:solidFill>
              </a:rPr>
              <a:t>Group work:</a:t>
            </a:r>
          </a:p>
          <a:p>
            <a:pPr marL="0" lvl="2" eaLnBrk="1" hangingPunct="1">
              <a:lnSpc>
                <a:spcPct val="120000"/>
              </a:lnSpc>
              <a:spcBef>
                <a:spcPct val="0"/>
              </a:spcBef>
              <a:spcAft>
                <a:spcPts val="1200"/>
              </a:spcAft>
              <a:buFontTx/>
              <a:buNone/>
            </a:pPr>
            <a:r>
              <a:rPr lang="en-GB" altLang="en-US" sz="3200">
                <a:solidFill>
                  <a:srgbClr val="000000"/>
                </a:solidFill>
              </a:rPr>
              <a:t> 1. Summarise what happened during Mubahila.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362" name="Group 5"/>
          <p:cNvGrpSpPr>
            <a:grpSpLocks/>
          </p:cNvGrpSpPr>
          <p:nvPr/>
        </p:nvGrpSpPr>
        <p:grpSpPr bwMode="auto">
          <a:xfrm>
            <a:off x="7712075" y="0"/>
            <a:ext cx="1431925" cy="1074738"/>
            <a:chOff x="7512957" y="344670"/>
            <a:chExt cx="1432621" cy="1074466"/>
          </a:xfrm>
        </p:grpSpPr>
        <p:pic>
          <p:nvPicPr>
            <p:cNvPr id="1026"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pic>
        <p:nvPicPr>
          <p:cNvPr id="47106" name="Picture 2" descr="http://purifiedhousehold.com/wp-content/uploads/2015/10/Capture.png"/>
          <p:cNvPicPr>
            <a:picLocks noChangeAspect="1" noChangeArrowheads="1"/>
          </p:cNvPicPr>
          <p:nvPr/>
        </p:nvPicPr>
        <p:blipFill>
          <a:blip r:embed="rId4" cstate="print"/>
          <a:srcRect/>
          <a:stretch>
            <a:fillRect/>
          </a:stretch>
        </p:blipFill>
        <p:spPr bwMode="auto">
          <a:xfrm>
            <a:off x="681558" y="1142578"/>
            <a:ext cx="7562850" cy="5238750"/>
          </a:xfrm>
          <a:prstGeom prst="rect">
            <a:avLst/>
          </a:prstGeom>
          <a:ln>
            <a:noFill/>
          </a:ln>
          <a:effectLst>
            <a:softEdge rad="112500"/>
          </a:effectLst>
        </p:spPr>
      </p:pic>
      <p:sp>
        <p:nvSpPr>
          <p:cNvPr id="8" name="TextBox 7"/>
          <p:cNvSpPr txBox="1"/>
          <p:nvPr/>
        </p:nvSpPr>
        <p:spPr>
          <a:xfrm>
            <a:off x="683568" y="203156"/>
            <a:ext cx="7416824" cy="1569660"/>
          </a:xfrm>
          <a:prstGeom prst="rect">
            <a:avLst/>
          </a:prstGeom>
          <a:noFill/>
        </p:spPr>
        <p:txBody>
          <a:bodyPr>
            <a:spAutoFit/>
          </a:bodyPr>
          <a:lstStyle/>
          <a:p>
            <a:pPr eaLnBrk="1" fontAlgn="auto" hangingPunct="1">
              <a:spcBef>
                <a:spcPts val="0"/>
              </a:spcBef>
              <a:spcAft>
                <a:spcPts val="0"/>
              </a:spcAft>
              <a:defRPr/>
            </a:pPr>
            <a:r>
              <a:rPr lang="en-GB" sz="4800" b="1" dirty="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Apple Chancery" pitchFamily="66" charset="0"/>
              </a:rPr>
              <a:t>The </a:t>
            </a:r>
            <a:r>
              <a:rPr lang="en-GB" sz="4800" b="1" dirty="0" err="1">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Apple Chancery" pitchFamily="66" charset="0"/>
              </a:rPr>
              <a:t>Ahlul</a:t>
            </a:r>
            <a:r>
              <a:rPr lang="en-GB" sz="4800" b="1" dirty="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Apple Chancery" pitchFamily="66" charset="0"/>
              </a:rPr>
              <a:t> </a:t>
            </a:r>
            <a:r>
              <a:rPr lang="en-GB" sz="4800" b="1" dirty="0" err="1">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Apple Chancery" pitchFamily="66" charset="0"/>
              </a:rPr>
              <a:t>Bayt</a:t>
            </a:r>
            <a:r>
              <a:rPr lang="en-GB" sz="4800" b="1" dirty="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Apple Chancery" pitchFamily="66" charset="0"/>
              </a:rPr>
              <a:t> (as) </a:t>
            </a:r>
          </a:p>
          <a:p>
            <a:pPr eaLnBrk="1" fontAlgn="auto" hangingPunct="1">
              <a:spcBef>
                <a:spcPts val="0"/>
              </a:spcBef>
              <a:spcAft>
                <a:spcPts val="0"/>
              </a:spcAft>
              <a:defRPr/>
            </a:pPr>
            <a:r>
              <a:rPr lang="en-GB" sz="4800" b="1" dirty="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Apple Chancery" pitchFamily="66" charset="0"/>
              </a:rPr>
              <a:t>             in the Holy Qur`an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D5B5"/>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algn="ctr" eaLnBrk="1" fontAlgn="auto" hangingPunct="1">
              <a:spcAft>
                <a:spcPts val="0"/>
              </a:spcAft>
              <a:defRPr/>
            </a:pPr>
            <a:r>
              <a:rPr lang="en-GB" sz="4400" b="1" dirty="0">
                <a:latin typeface="+mj-lt"/>
                <a:ea typeface="+mj-ea"/>
                <a:cs typeface="+mj-cs"/>
              </a:rPr>
              <a:t>Lesson 3</a:t>
            </a:r>
          </a:p>
        </p:txBody>
      </p:sp>
      <p:grpSp>
        <p:nvGrpSpPr>
          <p:cNvPr id="58371" name="Group 2"/>
          <p:cNvGrpSpPr>
            <a:grpSpLocks/>
          </p:cNvGrpSpPr>
          <p:nvPr/>
        </p:nvGrpSpPr>
        <p:grpSpPr bwMode="auto">
          <a:xfrm>
            <a:off x="7712075" y="0"/>
            <a:ext cx="1431925"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6" name="TextBox 5"/>
          <p:cNvSpPr txBox="1">
            <a:spLocks noChangeArrowheads="1"/>
          </p:cNvSpPr>
          <p:nvPr/>
        </p:nvSpPr>
        <p:spPr bwMode="auto">
          <a:xfrm>
            <a:off x="238125" y="5621338"/>
            <a:ext cx="87137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400" b="1" u="sng"/>
              <a:t>LO:</a:t>
            </a:r>
          </a:p>
        </p:txBody>
      </p:sp>
      <p:sp>
        <p:nvSpPr>
          <p:cNvPr id="7" name="TextBox 6"/>
          <p:cNvSpPr txBox="1">
            <a:spLocks noChangeArrowheads="1"/>
          </p:cNvSpPr>
          <p:nvPr/>
        </p:nvSpPr>
        <p:spPr bwMode="auto">
          <a:xfrm>
            <a:off x="314325" y="762000"/>
            <a:ext cx="86947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b="1" u="sng"/>
              <a:t>Starter:</a:t>
            </a:r>
          </a:p>
          <a:p>
            <a:pPr eaLnBrk="1" hangingPunct="1">
              <a:spcBef>
                <a:spcPct val="0"/>
              </a:spcBef>
              <a:buFontTx/>
              <a:buNone/>
            </a:pPr>
            <a:r>
              <a:rPr lang="en-GB" altLang="en-US" sz="3600" i="1"/>
              <a:t>Using the Quraanic verse below, what do you predict today’s Learning Objective is?</a:t>
            </a:r>
          </a:p>
        </p:txBody>
      </p:sp>
      <p:sp>
        <p:nvSpPr>
          <p:cNvPr id="9" name="TextBox 8"/>
          <p:cNvSpPr txBox="1">
            <a:spLocks noChangeArrowheads="1"/>
          </p:cNvSpPr>
          <p:nvPr/>
        </p:nvSpPr>
        <p:spPr bwMode="auto">
          <a:xfrm>
            <a:off x="190500" y="2603500"/>
            <a:ext cx="86836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000" i="1">
                <a:solidFill>
                  <a:srgbClr val="FF0000"/>
                </a:solidFill>
              </a:rPr>
              <a:t>Should anyone argue with you concerning him, after the knowledge that has come to you, say, ‘Come! Let us call our sons and your sons, our women and your women, our souls and your souls, let us pray earnestly, and call down Allah’s curse upon the liars.’ [3:61]</a:t>
            </a:r>
          </a:p>
        </p:txBody>
      </p:sp>
      <p:pic>
        <p:nvPicPr>
          <p:cNvPr id="11" name="Picture 4" descr="http://wp.production.patheos.com/blogs/thenakedjesus/files/2015/05/think-out-loud-2.jpg"/>
          <p:cNvPicPr>
            <a:picLocks noChangeAspect="1" noChangeArrowheads="1"/>
          </p:cNvPicPr>
          <p:nvPr/>
        </p:nvPicPr>
        <p:blipFill>
          <a:blip r:embed="rId4" cstate="print"/>
          <a:srcRect r="32443"/>
          <a:stretch>
            <a:fillRect/>
          </a:stretch>
        </p:blipFill>
        <p:spPr bwMode="auto">
          <a:xfrm rot="21035481">
            <a:off x="7617297" y="5000035"/>
            <a:ext cx="1579056" cy="1740605"/>
          </a:xfrm>
          <a:prstGeom prst="rect">
            <a:avLst/>
          </a:prstGeom>
          <a:ln>
            <a:noFill/>
          </a:ln>
          <a:effectLst>
            <a:softEdge rad="112500"/>
          </a:effectLst>
        </p:spPr>
      </p:pic>
      <p:pic>
        <p:nvPicPr>
          <p:cNvPr id="12" name="Picture 11" descr="animated-question-mark-clipart-Animated-dancing-red-question-mark-picture-moving.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5340350"/>
            <a:ext cx="865187"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1000"/>
                                        <p:tgtEl>
                                          <p:spTgt spid="6">
                                            <p:txEl>
                                              <p:pRg st="0" end="0"/>
                                            </p:txEl>
                                          </p:spTgt>
                                        </p:tgtEl>
                                      </p:cBhvr>
                                    </p:animEffect>
                                  </p:childTnLst>
                                </p:cTn>
                              </p:par>
                            </p:childTnLst>
                          </p:cTn>
                        </p:par>
                        <p:par>
                          <p:cTn id="18" fill="hold" nodeType="afterGroup">
                            <p:stCondLst>
                              <p:cond delay="1000"/>
                            </p:stCondLst>
                            <p:childTnLst>
                              <p:par>
                                <p:cTn id="19" presetID="1"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35"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anim calcmode="lin" valueType="num">
                                      <p:cBhvr>
                                        <p:cTn id="24" dur="2000" fill="hold"/>
                                        <p:tgtEl>
                                          <p:spTgt spid="11"/>
                                        </p:tgtEl>
                                        <p:attrNameLst>
                                          <p:attrName>style.rotation</p:attrName>
                                        </p:attrNameLst>
                                      </p:cBhvr>
                                      <p:tavLst>
                                        <p:tav tm="0">
                                          <p:val>
                                            <p:fltVal val="720"/>
                                          </p:val>
                                        </p:tav>
                                        <p:tav tm="100000">
                                          <p:val>
                                            <p:fltVal val="0"/>
                                          </p:val>
                                        </p:tav>
                                      </p:tavLst>
                                    </p:anim>
                                    <p:anim calcmode="lin" valueType="num">
                                      <p:cBhvr>
                                        <p:cTn id="25" dur="2000" fill="hold"/>
                                        <p:tgtEl>
                                          <p:spTgt spid="11"/>
                                        </p:tgtEl>
                                        <p:attrNameLst>
                                          <p:attrName>ppt_h</p:attrName>
                                        </p:attrNameLst>
                                      </p:cBhvr>
                                      <p:tavLst>
                                        <p:tav tm="0">
                                          <p:val>
                                            <p:fltVal val="0"/>
                                          </p:val>
                                        </p:tav>
                                        <p:tav tm="100000">
                                          <p:val>
                                            <p:strVal val="#ppt_h"/>
                                          </p:val>
                                        </p:tav>
                                      </p:tavLst>
                                    </p:anim>
                                    <p:anim calcmode="lin" valueType="num">
                                      <p:cBhvr>
                                        <p:cTn id="26"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D5B5"/>
        </a:solid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GB" altLang="en-US" b="1" u="sng"/>
              <a:t>The Event of Mubahila</a:t>
            </a:r>
          </a:p>
        </p:txBody>
      </p:sp>
      <p:sp>
        <p:nvSpPr>
          <p:cNvPr id="60419" name="TextBox 2"/>
          <p:cNvSpPr txBox="1">
            <a:spLocks noChangeArrowheads="1"/>
          </p:cNvSpPr>
          <p:nvPr/>
        </p:nvSpPr>
        <p:spPr bwMode="auto">
          <a:xfrm>
            <a:off x="214313" y="1290638"/>
            <a:ext cx="86645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a:t>Use the image below and what you already know to predict what happened during the event of Mubahila:</a:t>
            </a:r>
          </a:p>
        </p:txBody>
      </p:sp>
      <p:pic>
        <p:nvPicPr>
          <p:cNvPr id="60420" name="Picture 2" descr="http://www.playandlearn.org/images/Mubahil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3357563"/>
            <a:ext cx="4051300"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V="1">
            <a:off x="6462713" y="3573463"/>
            <a:ext cx="989012" cy="4318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H="1">
            <a:off x="1258888" y="5516563"/>
            <a:ext cx="1152525" cy="28892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a:off x="6462713" y="5356225"/>
            <a:ext cx="1150937" cy="44926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H="1" flipV="1">
            <a:off x="1258888" y="3573463"/>
            <a:ext cx="1152525" cy="24923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60425" name="Group 14"/>
          <p:cNvGrpSpPr>
            <a:grpSpLocks/>
          </p:cNvGrpSpPr>
          <p:nvPr/>
        </p:nvGrpSpPr>
        <p:grpSpPr bwMode="auto">
          <a:xfrm>
            <a:off x="7712075" y="0"/>
            <a:ext cx="1431925" cy="1074738"/>
            <a:chOff x="7512957" y="344670"/>
            <a:chExt cx="1432621" cy="1074466"/>
          </a:xfrm>
        </p:grpSpPr>
        <p:pic>
          <p:nvPicPr>
            <p:cNvPr id="16" name="Picture 2" descr="http://www.quran-o-sunnat.com/wp-content/uploads/2015/08/Read-holy-Quran.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17" name="Rectangle 16"/>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D5B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3"/>
            <a:ext cx="8229600" cy="1143001"/>
          </a:xfrm>
        </p:spPr>
        <p:txBody>
          <a:bodyPr/>
          <a:lstStyle/>
          <a:p>
            <a:pPr eaLnBrk="1" hangingPunct="1"/>
            <a:r>
              <a:rPr lang="en-GB" altLang="en-US" b="1" u="sng"/>
              <a:t>The Event of Mubahila</a:t>
            </a:r>
          </a:p>
        </p:txBody>
      </p:sp>
      <p:sp>
        <p:nvSpPr>
          <p:cNvPr id="3" name="TextBox 2"/>
          <p:cNvSpPr txBox="1"/>
          <p:nvPr/>
        </p:nvSpPr>
        <p:spPr>
          <a:xfrm>
            <a:off x="179388" y="1109663"/>
            <a:ext cx="8664575" cy="5632450"/>
          </a:xfrm>
          <a:prstGeom prst="rect">
            <a:avLst/>
          </a:prstGeom>
          <a:noFill/>
        </p:spPr>
        <p:txBody>
          <a:bodyPr>
            <a:spAutoFit/>
          </a:bodyPr>
          <a:lstStyle/>
          <a:p>
            <a:pPr marL="457200" indent="-457200" eaLnBrk="1" fontAlgn="auto" hangingPunct="1">
              <a:spcBef>
                <a:spcPts val="0"/>
              </a:spcBef>
              <a:spcAft>
                <a:spcPts val="1200"/>
              </a:spcAft>
              <a:buFont typeface="Arial" panose="020B0604020202020204" pitchFamily="34" charset="0"/>
              <a:buChar char="•"/>
              <a:defRPr/>
            </a:pPr>
            <a:r>
              <a:rPr lang="en-GB" sz="3200" dirty="0">
                <a:latin typeface="+mn-lt"/>
              </a:rPr>
              <a:t>The prophet sent invitations to all to accept the true religion of Islam.</a:t>
            </a:r>
          </a:p>
          <a:p>
            <a:pPr marL="457200" indent="-457200" eaLnBrk="1" fontAlgn="auto" hangingPunct="1">
              <a:spcBef>
                <a:spcPts val="0"/>
              </a:spcBef>
              <a:spcAft>
                <a:spcPts val="1200"/>
              </a:spcAft>
              <a:buFont typeface="Arial" panose="020B0604020202020204" pitchFamily="34" charset="0"/>
              <a:buChar char="•"/>
              <a:defRPr/>
            </a:pPr>
            <a:r>
              <a:rPr lang="en-GB" sz="3200" dirty="0">
                <a:latin typeface="+mn-lt"/>
              </a:rPr>
              <a:t>One invitation was sent to the                           Christians of </a:t>
            </a:r>
            <a:r>
              <a:rPr lang="en-GB" sz="3200" dirty="0" err="1">
                <a:latin typeface="+mn-lt"/>
              </a:rPr>
              <a:t>Najran</a:t>
            </a:r>
            <a:r>
              <a:rPr lang="en-GB" sz="3200" dirty="0">
                <a:latin typeface="+mn-lt"/>
              </a:rPr>
              <a:t>.</a:t>
            </a:r>
          </a:p>
          <a:p>
            <a:pPr marL="457200" indent="-457200" eaLnBrk="1" fontAlgn="auto" hangingPunct="1">
              <a:spcBef>
                <a:spcPts val="0"/>
              </a:spcBef>
              <a:spcAft>
                <a:spcPts val="1200"/>
              </a:spcAft>
              <a:buFont typeface="Arial" panose="020B0604020202020204" pitchFamily="34" charset="0"/>
              <a:buChar char="•"/>
              <a:defRPr/>
            </a:pPr>
            <a:r>
              <a:rPr lang="en-GB" sz="3200" dirty="0">
                <a:latin typeface="+mn-lt"/>
              </a:rPr>
              <a:t>They sent 60 scholars to discuss the matter with the Holy Prophet</a:t>
            </a:r>
          </a:p>
          <a:p>
            <a:pPr marL="457200" indent="-457200" eaLnBrk="1" fontAlgn="auto" hangingPunct="1">
              <a:spcBef>
                <a:spcPts val="0"/>
              </a:spcBef>
              <a:spcAft>
                <a:spcPts val="1200"/>
              </a:spcAft>
              <a:buFont typeface="Arial" panose="020B0604020202020204" pitchFamily="34" charset="0"/>
              <a:buChar char="•"/>
              <a:defRPr/>
            </a:pPr>
            <a:r>
              <a:rPr lang="en-GB" sz="3200" dirty="0">
                <a:latin typeface="+mn-lt"/>
              </a:rPr>
              <a:t>They discussed Prophet Isa (A)                      believing that Prophet Isa (A) was                       the son of God</a:t>
            </a:r>
          </a:p>
          <a:p>
            <a:pPr eaLnBrk="1" fontAlgn="auto" hangingPunct="1">
              <a:spcBef>
                <a:spcPts val="0"/>
              </a:spcBef>
              <a:spcAft>
                <a:spcPts val="1200"/>
              </a:spcAft>
              <a:defRPr/>
            </a:pPr>
            <a:r>
              <a:rPr lang="en-GB" sz="3200" i="1" dirty="0">
                <a:solidFill>
                  <a:srgbClr val="C00000"/>
                </a:solidFill>
                <a:latin typeface="+mn-lt"/>
              </a:rPr>
              <a:t>What do you predict happened next?</a:t>
            </a:r>
          </a:p>
        </p:txBody>
      </p:sp>
      <p:grpSp>
        <p:nvGrpSpPr>
          <p:cNvPr id="62468" name="Group 14"/>
          <p:cNvGrpSpPr>
            <a:grpSpLocks/>
          </p:cNvGrpSpPr>
          <p:nvPr/>
        </p:nvGrpSpPr>
        <p:grpSpPr bwMode="auto">
          <a:xfrm>
            <a:off x="7712075" y="0"/>
            <a:ext cx="1431925" cy="1074738"/>
            <a:chOff x="7512957" y="344670"/>
            <a:chExt cx="1432621" cy="1074466"/>
          </a:xfrm>
        </p:grpSpPr>
        <p:pic>
          <p:nvPicPr>
            <p:cNvPr id="16"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17" name="Rectangle 16"/>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pic>
        <p:nvPicPr>
          <p:cNvPr id="2050" name="Picture 2" descr="http://www.imgnaly.com/wp-content/uploads/2015/05/Christianity.jpg"/>
          <p:cNvPicPr>
            <a:picLocks noChangeAspect="1" noChangeArrowheads="1"/>
          </p:cNvPicPr>
          <p:nvPr/>
        </p:nvPicPr>
        <p:blipFill>
          <a:blip r:embed="rId4">
            <a:extLst>
              <a:ext uri="{28A0092B-C50C-407E-A947-70E740481C1C}">
                <a14:useLocalDpi xmlns:a14="http://schemas.microsoft.com/office/drawing/2010/main" val="0"/>
              </a:ext>
            </a:extLst>
          </a:blip>
          <a:srcRect l="4359" t="8000" r="12196" b="21651"/>
          <a:stretch>
            <a:fillRect/>
          </a:stretch>
        </p:blipFill>
        <p:spPr bwMode="auto">
          <a:xfrm rot="-561237">
            <a:off x="6980238" y="1851025"/>
            <a:ext cx="1079500" cy="136366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ttp://www.imperialteutonicorder.com/sitebuildercontent/sitebuilderpictures/sacredheartjesu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24910">
            <a:off x="7010400" y="4516438"/>
            <a:ext cx="1401763" cy="185737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D5B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6850"/>
            <a:ext cx="8229600" cy="1143000"/>
          </a:xfrm>
        </p:spPr>
        <p:txBody>
          <a:bodyPr/>
          <a:lstStyle/>
          <a:p>
            <a:pPr eaLnBrk="1" hangingPunct="1"/>
            <a:r>
              <a:rPr lang="en-GB" altLang="en-US" b="1" u="sng"/>
              <a:t>What happened next?</a:t>
            </a:r>
          </a:p>
        </p:txBody>
      </p:sp>
      <p:sp>
        <p:nvSpPr>
          <p:cNvPr id="3" name="TextBox 2"/>
          <p:cNvSpPr txBox="1">
            <a:spLocks noChangeArrowheads="1"/>
          </p:cNvSpPr>
          <p:nvPr/>
        </p:nvSpPr>
        <p:spPr bwMode="auto">
          <a:xfrm>
            <a:off x="239713" y="1450975"/>
            <a:ext cx="866457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200"/>
              </a:spcAft>
            </a:pPr>
            <a:r>
              <a:rPr lang="en-GB" altLang="en-US"/>
              <a:t>Verse 3:59 was revealed:</a:t>
            </a:r>
          </a:p>
          <a:p>
            <a:pPr lvl="1" algn="r" rtl="1" eaLnBrk="1" hangingPunct="1">
              <a:lnSpc>
                <a:spcPct val="110000"/>
              </a:lnSpc>
              <a:spcBef>
                <a:spcPts val="1200"/>
              </a:spcBef>
              <a:buFontTx/>
              <a:buNone/>
            </a:pPr>
            <a:r>
              <a:rPr lang="fa-IR" altLang="en-US" sz="4400"/>
              <a:t>إِنَّ مَثَلَ عِيسَىٰ عِنْدَ اللَّهِ كَمَثَلِ آدَمَ ۖ خَلَقَهُ مِنْ تُرَابٍ ثُمَّ قَالَ لَهُ كُنْ فَيَكُونُ</a:t>
            </a:r>
          </a:p>
          <a:p>
            <a:pPr lvl="1" eaLnBrk="1" hangingPunct="1">
              <a:lnSpc>
                <a:spcPct val="110000"/>
              </a:lnSpc>
              <a:spcBef>
                <a:spcPct val="0"/>
              </a:spcBef>
              <a:buFontTx/>
              <a:buNone/>
            </a:pPr>
            <a:r>
              <a:rPr lang="en-GB" altLang="en-US" b="1">
                <a:solidFill>
                  <a:srgbClr val="FF0000"/>
                </a:solidFill>
              </a:rPr>
              <a:t>[3:59]</a:t>
            </a:r>
            <a:r>
              <a:rPr lang="en-GB" altLang="en-US">
                <a:solidFill>
                  <a:srgbClr val="FF0000"/>
                </a:solidFill>
              </a:rPr>
              <a:t> Surely the likeness of Isa is with Allah as the likeness of Adam; He created him from dust, </a:t>
            </a:r>
          </a:p>
          <a:p>
            <a:pPr lvl="1" eaLnBrk="1" hangingPunct="1">
              <a:lnSpc>
                <a:spcPct val="110000"/>
              </a:lnSpc>
              <a:spcBef>
                <a:spcPct val="0"/>
              </a:spcBef>
              <a:buFontTx/>
              <a:buNone/>
            </a:pPr>
            <a:r>
              <a:rPr lang="en-GB" altLang="en-US">
                <a:solidFill>
                  <a:srgbClr val="FF0000"/>
                </a:solidFill>
              </a:rPr>
              <a:t>then said to him, Be, and he was.</a:t>
            </a:r>
          </a:p>
          <a:p>
            <a:pPr eaLnBrk="1" hangingPunct="1">
              <a:spcBef>
                <a:spcPct val="0"/>
              </a:spcBef>
              <a:spcAft>
                <a:spcPts val="1200"/>
              </a:spcAft>
            </a:pPr>
            <a:endParaRPr lang="en-GB" altLang="en-US" sz="1800"/>
          </a:p>
          <a:p>
            <a:pPr eaLnBrk="1" hangingPunct="1">
              <a:spcBef>
                <a:spcPct val="0"/>
              </a:spcBef>
              <a:spcAft>
                <a:spcPts val="1200"/>
              </a:spcAft>
            </a:pPr>
            <a:r>
              <a:rPr lang="en-GB" altLang="en-US"/>
              <a:t>They discussed other matters but they                     still did not agree with the Prophet (S.A.W)</a:t>
            </a:r>
          </a:p>
        </p:txBody>
      </p:sp>
      <p:grpSp>
        <p:nvGrpSpPr>
          <p:cNvPr id="64516" name="Group 14"/>
          <p:cNvGrpSpPr>
            <a:grpSpLocks/>
          </p:cNvGrpSpPr>
          <p:nvPr/>
        </p:nvGrpSpPr>
        <p:grpSpPr bwMode="auto">
          <a:xfrm>
            <a:off x="7712075" y="0"/>
            <a:ext cx="1431925" cy="1074738"/>
            <a:chOff x="7512957" y="344670"/>
            <a:chExt cx="1432621" cy="1074466"/>
          </a:xfrm>
        </p:grpSpPr>
        <p:pic>
          <p:nvPicPr>
            <p:cNvPr id="16"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17" name="Rectangle 16"/>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pic>
        <p:nvPicPr>
          <p:cNvPr id="1026" name="Picture 2" descr="Image result for prophetad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4221163"/>
            <a:ext cx="3671887"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in)">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D5B5"/>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algn="ctr" eaLnBrk="1" fontAlgn="auto" hangingPunct="1">
              <a:spcAft>
                <a:spcPts val="0"/>
              </a:spcAft>
              <a:defRPr/>
            </a:pPr>
            <a:r>
              <a:rPr lang="en-GB" sz="4400" b="1" u="sng" dirty="0">
                <a:latin typeface="+mj-lt"/>
                <a:ea typeface="+mj-ea"/>
                <a:cs typeface="+mj-cs"/>
              </a:rPr>
              <a:t>Verse of </a:t>
            </a:r>
            <a:r>
              <a:rPr lang="en-GB" sz="4400" b="1" u="sng" dirty="0" err="1">
                <a:latin typeface="+mj-lt"/>
                <a:ea typeface="+mj-ea"/>
                <a:cs typeface="+mj-cs"/>
              </a:rPr>
              <a:t>Mubahila</a:t>
            </a:r>
            <a:endParaRPr lang="en-GB" sz="4400" b="1" u="sng" dirty="0">
              <a:latin typeface="+mj-lt"/>
              <a:ea typeface="+mj-ea"/>
              <a:cs typeface="+mj-cs"/>
            </a:endParaRPr>
          </a:p>
        </p:txBody>
      </p:sp>
      <p:grpSp>
        <p:nvGrpSpPr>
          <p:cNvPr id="66563" name="Group 2"/>
          <p:cNvGrpSpPr>
            <a:grpSpLocks/>
          </p:cNvGrpSpPr>
          <p:nvPr/>
        </p:nvGrpSpPr>
        <p:grpSpPr bwMode="auto">
          <a:xfrm>
            <a:off x="7712075" y="0"/>
            <a:ext cx="1431925"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9" name="TextBox 8"/>
          <p:cNvSpPr txBox="1">
            <a:spLocks noChangeArrowheads="1"/>
          </p:cNvSpPr>
          <p:nvPr/>
        </p:nvSpPr>
        <p:spPr bwMode="auto">
          <a:xfrm>
            <a:off x="187325" y="4365625"/>
            <a:ext cx="894238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000" i="1"/>
              <a:t>Should anyone argue with you concerning him, after the knowledge that has come to you, say, ‘Come! Let us call our sons and your </a:t>
            </a:r>
            <a:r>
              <a:rPr lang="en-GB" altLang="en-US" sz="3000" i="1" u="sng">
                <a:solidFill>
                  <a:srgbClr val="FF0000"/>
                </a:solidFill>
              </a:rPr>
              <a:t>sons</a:t>
            </a:r>
            <a:r>
              <a:rPr lang="en-GB" altLang="en-US" sz="3000" i="1"/>
              <a:t>, our women and your </a:t>
            </a:r>
            <a:r>
              <a:rPr lang="en-GB" altLang="en-US" sz="3000" i="1" u="sng">
                <a:solidFill>
                  <a:srgbClr val="FF0000"/>
                </a:solidFill>
              </a:rPr>
              <a:t>women</a:t>
            </a:r>
            <a:r>
              <a:rPr lang="en-GB" altLang="en-US" sz="3000" i="1"/>
              <a:t>, our souls and your </a:t>
            </a:r>
            <a:r>
              <a:rPr lang="en-GB" altLang="en-US" sz="3000" i="1" u="sng">
                <a:solidFill>
                  <a:srgbClr val="FF0000"/>
                </a:solidFill>
              </a:rPr>
              <a:t>souls</a:t>
            </a:r>
            <a:r>
              <a:rPr lang="en-GB" altLang="en-US" sz="3000" i="1"/>
              <a:t>, let us pray earnestly, and call down Allah’s curse upon the liars.’ [3:61]</a:t>
            </a:r>
          </a:p>
        </p:txBody>
      </p:sp>
      <p:sp>
        <p:nvSpPr>
          <p:cNvPr id="10" name="TextBox 9"/>
          <p:cNvSpPr txBox="1">
            <a:spLocks noChangeArrowheads="1"/>
          </p:cNvSpPr>
          <p:nvPr/>
        </p:nvSpPr>
        <p:spPr bwMode="auto">
          <a:xfrm flipH="1">
            <a:off x="215900" y="1347788"/>
            <a:ext cx="2597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b="1" u="sng"/>
              <a:t>Verse 3:61</a:t>
            </a:r>
            <a:r>
              <a:rPr lang="en-GB" altLang="en-US" sz="3600" u="sng"/>
              <a:t>:</a:t>
            </a:r>
          </a:p>
        </p:txBody>
      </p:sp>
      <p:sp>
        <p:nvSpPr>
          <p:cNvPr id="6" name="Rectangle 5"/>
          <p:cNvSpPr>
            <a:spLocks noChangeArrowheads="1"/>
          </p:cNvSpPr>
          <p:nvPr/>
        </p:nvSpPr>
        <p:spPr bwMode="auto">
          <a:xfrm>
            <a:off x="323850" y="1993900"/>
            <a:ext cx="85502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lnSpc>
                <a:spcPct val="130000"/>
              </a:lnSpc>
              <a:spcBef>
                <a:spcPct val="0"/>
              </a:spcBef>
              <a:buFontTx/>
              <a:buNone/>
            </a:pPr>
            <a:r>
              <a:rPr lang="fa-IR" altLang="en-US" sz="4000"/>
              <a:t>فَمَنْ حَاجَّكَ فِيهِ مِنْ بَعْدِ مَا جَاءَكَ مِنَ الْعِلْمِ فَقُلْ تَعَالَوْا نَدْعُ أَبْنَاءَنَا وَأَبْنَاءَكُمْ وَنِسَاءَنَا وَنِسَاءَكُمْ وَأَنْفُسَنَا وَأَنْفُسَكُمْ ثُمَّ نَبْتَهِلْ فَنَجْعَلْ لَعْنَتَ اللَّهِ عَلَى الْكَاذِبِينَ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D5B5"/>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algn="ctr" eaLnBrk="1" fontAlgn="auto" hangingPunct="1">
              <a:spcAft>
                <a:spcPts val="0"/>
              </a:spcAft>
              <a:defRPr/>
            </a:pPr>
            <a:r>
              <a:rPr lang="en-GB" sz="4400" b="1" u="sng" dirty="0">
                <a:latin typeface="+mj-lt"/>
                <a:ea typeface="+mj-ea"/>
                <a:cs typeface="+mj-cs"/>
              </a:rPr>
              <a:t>What happened next?</a:t>
            </a:r>
          </a:p>
        </p:txBody>
      </p:sp>
      <p:grpSp>
        <p:nvGrpSpPr>
          <p:cNvPr id="68611" name="Group 2"/>
          <p:cNvGrpSpPr>
            <a:grpSpLocks/>
          </p:cNvGrpSpPr>
          <p:nvPr/>
        </p:nvGrpSpPr>
        <p:grpSpPr bwMode="auto">
          <a:xfrm>
            <a:off x="7712075" y="0"/>
            <a:ext cx="1431925"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68612" name="TextBox 10"/>
          <p:cNvSpPr txBox="1">
            <a:spLocks noChangeArrowheads="1"/>
          </p:cNvSpPr>
          <p:nvPr/>
        </p:nvSpPr>
        <p:spPr bwMode="auto">
          <a:xfrm>
            <a:off x="177800" y="1233488"/>
            <a:ext cx="8664575"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6286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200"/>
              </a:spcAft>
            </a:pPr>
            <a:r>
              <a:rPr lang="en-GB" altLang="en-US"/>
              <a:t>The Holy Prophet (SAW) brought only his close family members:</a:t>
            </a:r>
          </a:p>
          <a:p>
            <a:pPr lvl="1" eaLnBrk="1" hangingPunct="1">
              <a:spcBef>
                <a:spcPct val="0"/>
              </a:spcBef>
              <a:spcAft>
                <a:spcPts val="1200"/>
              </a:spcAft>
              <a:buFont typeface="Arial" panose="020B0604020202020204" pitchFamily="34" charset="0"/>
              <a:buChar char="•"/>
            </a:pPr>
            <a:r>
              <a:rPr lang="en-GB" altLang="en-US" b="1">
                <a:solidFill>
                  <a:srgbClr val="7030A0"/>
                </a:solidFill>
              </a:rPr>
              <a:t>Imam Ali (a.s.), Bibi Fatima (a.s.), Imam                             Hassan (a.s.)and Imam Husayn (a.s.)</a:t>
            </a:r>
          </a:p>
          <a:p>
            <a:pPr eaLnBrk="1" hangingPunct="1">
              <a:spcBef>
                <a:spcPct val="0"/>
              </a:spcBef>
              <a:spcAft>
                <a:spcPts val="1200"/>
              </a:spcAft>
            </a:pPr>
            <a:endParaRPr lang="en-GB" altLang="en-US" sz="600"/>
          </a:p>
          <a:p>
            <a:pPr eaLnBrk="1" hangingPunct="1">
              <a:spcBef>
                <a:spcPct val="0"/>
              </a:spcBef>
              <a:spcAft>
                <a:spcPts val="1200"/>
              </a:spcAft>
            </a:pPr>
            <a:r>
              <a:rPr lang="en-GB" altLang="en-US"/>
              <a:t>When the Christians saw this they were afraid that if these people were to pray to Allah (swt) even the mountains could be moved</a:t>
            </a:r>
          </a:p>
          <a:p>
            <a:pPr eaLnBrk="1" hangingPunct="1">
              <a:spcBef>
                <a:spcPct val="0"/>
              </a:spcBef>
              <a:spcAft>
                <a:spcPts val="1200"/>
              </a:spcAft>
            </a:pPr>
            <a:r>
              <a:rPr lang="en-GB" altLang="en-US"/>
              <a:t>Instead of participating in Mubahila                              they immediately requested a                             settlement.</a:t>
            </a:r>
          </a:p>
        </p:txBody>
      </p:sp>
      <p:pic>
        <p:nvPicPr>
          <p:cNvPr id="68613" name="Picture 2" descr="http://www.netanimations.net/Serene-lake-scene-with-snow-covered-mountain-reflecting-in-rippling-waves.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04075" y="4868863"/>
            <a:ext cx="163830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Image result for panjatan"/>
          <p:cNvPicPr>
            <a:picLocks noChangeAspect="1" noChangeArrowheads="1"/>
          </p:cNvPicPr>
          <p:nvPr/>
        </p:nvPicPr>
        <p:blipFill>
          <a:blip r:embed="rId5">
            <a:extLst>
              <a:ext uri="{28A0092B-C50C-407E-A947-70E740481C1C}">
                <a14:useLocalDpi xmlns:a14="http://schemas.microsoft.com/office/drawing/2010/main" val="0"/>
              </a:ext>
            </a:extLst>
          </a:blip>
          <a:srcRect l="15350" t="5901" r="15350" b="5901"/>
          <a:stretch>
            <a:fillRect/>
          </a:stretch>
        </p:blipFill>
        <p:spPr bwMode="auto">
          <a:xfrm rot="464634">
            <a:off x="7240588" y="1952625"/>
            <a:ext cx="1395412" cy="133191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D5B5"/>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250825" y="450850"/>
            <a:ext cx="7759700" cy="1143000"/>
          </a:xfrm>
          <a:prstGeom prst="rect">
            <a:avLst/>
          </a:prstGeom>
        </p:spPr>
        <p:txBody>
          <a:bodyPr/>
          <a:lstStyle/>
          <a:p>
            <a:pPr eaLnBrk="1" fontAlgn="auto" hangingPunct="1">
              <a:spcAft>
                <a:spcPts val="0"/>
              </a:spcAft>
              <a:defRPr/>
            </a:pPr>
            <a:r>
              <a:rPr lang="en-GB" sz="4000" b="1" u="sng" dirty="0">
                <a:latin typeface="+mj-lt"/>
                <a:ea typeface="+mj-ea"/>
                <a:cs typeface="+mj-cs"/>
              </a:rPr>
              <a:t>Why did the Holy Prophet (S.A.W) take these 4 personalities?</a:t>
            </a:r>
          </a:p>
        </p:txBody>
      </p:sp>
      <p:grpSp>
        <p:nvGrpSpPr>
          <p:cNvPr id="70659" name="Group 2"/>
          <p:cNvGrpSpPr>
            <a:grpSpLocks/>
          </p:cNvGrpSpPr>
          <p:nvPr/>
        </p:nvGrpSpPr>
        <p:grpSpPr bwMode="auto">
          <a:xfrm>
            <a:off x="7712075" y="0"/>
            <a:ext cx="1431925"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pic>
        <p:nvPicPr>
          <p:cNvPr id="70660" name="Picture 2" descr="http://www.clipartkid.com/images/65/you-are-stupid-clipart-0KGJu9-clipart.jpe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16359">
            <a:off x="6605588" y="1270000"/>
            <a:ext cx="16510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116013" y="2060575"/>
            <a:ext cx="4054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000" b="1"/>
              <a:t>(Think, pair share)</a:t>
            </a:r>
          </a:p>
        </p:txBody>
      </p:sp>
      <p:sp>
        <p:nvSpPr>
          <p:cNvPr id="7" name="TextBox 6"/>
          <p:cNvSpPr txBox="1">
            <a:spLocks noChangeArrowheads="1"/>
          </p:cNvSpPr>
          <p:nvPr/>
        </p:nvSpPr>
        <p:spPr bwMode="auto">
          <a:xfrm>
            <a:off x="250825" y="3094038"/>
            <a:ext cx="86233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GB" altLang="en-US"/>
              <a:t>They represented his sons, women, and selves</a:t>
            </a:r>
          </a:p>
          <a:p>
            <a:pPr eaLnBrk="1" hangingPunct="1">
              <a:spcBef>
                <a:spcPct val="0"/>
              </a:spcBef>
            </a:pPr>
            <a:endParaRPr lang="en-GB" altLang="en-US" sz="1200"/>
          </a:p>
          <a:p>
            <a:pPr eaLnBrk="1" hangingPunct="1">
              <a:spcBef>
                <a:spcPct val="0"/>
              </a:spcBef>
            </a:pPr>
            <a:r>
              <a:rPr lang="en-GB" altLang="en-US"/>
              <a:t>They were partners in the claim of the Messenger of Allah (swt) and his mission.</a:t>
            </a:r>
          </a:p>
          <a:p>
            <a:pPr eaLnBrk="1" hangingPunct="1">
              <a:spcBef>
                <a:spcPct val="0"/>
              </a:spcBef>
            </a:pPr>
            <a:endParaRPr lang="en-GB" altLang="en-US" sz="1200"/>
          </a:p>
          <a:p>
            <a:pPr eaLnBrk="1" hangingPunct="1">
              <a:spcBef>
                <a:spcPct val="0"/>
              </a:spcBef>
            </a:pPr>
            <a:r>
              <a:rPr lang="en-GB" altLang="en-US"/>
              <a:t>It is one of the most excellent virtues which were given exclusively to these family members of the Prophet.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16289</TotalTime>
  <Words>651</Words>
  <Application>Microsoft Office PowerPoint</Application>
  <PresentationFormat>On-screen Show (4:3)</PresentationFormat>
  <Paragraphs>73</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Arial</vt:lpstr>
      <vt:lpstr>Traditional Arabic</vt:lpstr>
      <vt:lpstr>Wingdings</vt:lpstr>
      <vt:lpstr>Comic Sans MS</vt:lpstr>
      <vt:lpstr>+mj-lt</vt:lpstr>
      <vt:lpstr>Office Theme</vt:lpstr>
      <vt:lpstr>PowerPoint Presentation</vt:lpstr>
      <vt:lpstr>PowerPoint Presentation</vt:lpstr>
      <vt:lpstr>PowerPoint Presentation</vt:lpstr>
      <vt:lpstr>The Event of Mubahila</vt:lpstr>
      <vt:lpstr>The Event of Mubahila</vt:lpstr>
      <vt:lpstr>What happened next?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Taskeen Zahra Jaffer</dc:creator>
  <cp:lastModifiedBy>Rumina Hashmani</cp:lastModifiedBy>
  <cp:revision>297</cp:revision>
  <dcterms:created xsi:type="dcterms:W3CDTF">2016-11-17T21:46:31Z</dcterms:created>
  <dcterms:modified xsi:type="dcterms:W3CDTF">2017-02-06T15:36:59Z</dcterms:modified>
</cp:coreProperties>
</file>