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0" r:id="rId2"/>
    <p:sldId id="256" r:id="rId3"/>
    <p:sldId id="313" r:id="rId4"/>
    <p:sldId id="319" r:id="rId5"/>
    <p:sldId id="323" r:id="rId6"/>
    <p:sldId id="327" r:id="rId7"/>
    <p:sldId id="328" r:id="rId8"/>
    <p:sldId id="329" r:id="rId9"/>
    <p:sldId id="330" r:id="rId10"/>
    <p:sldId id="331"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a:srgbClr val="CCFF99"/>
    <a:srgbClr val="99CC00"/>
    <a:srgbClr val="FFCCFF"/>
    <a:srgbClr val="800000"/>
    <a:srgbClr val="66FFFF"/>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854" autoAdjust="0"/>
    <p:restoredTop sz="73713" autoAdjust="0"/>
  </p:normalViewPr>
  <p:slideViewPr>
    <p:cSldViewPr>
      <p:cViewPr varScale="1">
        <p:scale>
          <a:sx n="84" d="100"/>
          <a:sy n="84" d="100"/>
        </p:scale>
        <p:origin x="295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Calibri" charset="0"/>
              </a:defRPr>
            </a:lvl1pPr>
          </a:lstStyle>
          <a:p>
            <a:pPr>
              <a:defRPr/>
            </a:pPr>
            <a:fld id="{9B8E22D2-9A75-4398-86FB-8EE235E92980}" type="datetimeFigureOut">
              <a:rPr lang="en-US"/>
              <a:pPr>
                <a:defRPr/>
              </a:pPr>
              <a:t>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Calibri" charset="0"/>
              </a:defRPr>
            </a:lvl1pPr>
          </a:lstStyle>
          <a:p>
            <a:pPr>
              <a:defRPr/>
            </a:pPr>
            <a:fld id="{AE4E17D7-14F1-4154-85BF-430E4FA6753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288C599-2ABD-4397-A450-4B816B9BFC90}" type="datetimeFigureOut">
              <a:rPr lang="en-GB"/>
              <a:pPr>
                <a:defRPr/>
              </a:pPr>
              <a:t>06/02/2017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55D0F8B-89E5-4D1B-9EDF-7232F76792F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Answer: All leaders</a:t>
            </a:r>
          </a:p>
          <a:p>
            <a:pPr eaLnBrk="1" hangingPunct="1">
              <a:spcBef>
                <a:spcPct val="0"/>
              </a:spcBef>
            </a:pPr>
            <a:r>
              <a:rPr lang="en-GB" altLang="en-US"/>
              <a:t>Selected through democracy</a:t>
            </a:r>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082005-1582-4B52-ACAE-70B9F9FA8A7F}" type="slidenum">
              <a:rPr lang="en-GB" altLang="en-US" smtClean="0"/>
              <a:pPr fontAlgn="base">
                <a:spcBef>
                  <a:spcPct val="0"/>
                </a:spcBef>
                <a:spcAft>
                  <a:spcPct val="0"/>
                </a:spcAft>
              </a:pPr>
              <a:t>4</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Stress: even though he was a prophet, he could not and did not select Hārūn for this role by himself</a:t>
            </a:r>
          </a:p>
          <a:p>
            <a:pPr eaLnBrk="1" hangingPunct="1">
              <a:spcBef>
                <a:spcPct val="0"/>
              </a:spcBef>
            </a:pPr>
            <a:endParaRPr lang="en-GB" altLang="en-US"/>
          </a:p>
          <a:p>
            <a:pPr eaLnBrk="1" hangingPunct="1">
              <a:spcBef>
                <a:spcPct val="0"/>
              </a:spcBef>
            </a:pPr>
            <a:r>
              <a:rPr lang="en-GB" altLang="en-US"/>
              <a:t>Go around the class and ask for the opinions of your students</a:t>
            </a:r>
          </a:p>
        </p:txBody>
      </p:sp>
      <p:sp>
        <p:nvSpPr>
          <p:cNvPr id="165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5ACCFE-F06A-40FD-83AC-8D1D3DC0A483}" type="slidenum">
              <a:rPr lang="en-GB" altLang="en-US" smtClean="0"/>
              <a:pPr fontAlgn="base">
                <a:spcBef>
                  <a:spcPct val="0"/>
                </a:spcBef>
                <a:spcAft>
                  <a:spcPct val="0"/>
                </a:spcAft>
              </a:pPr>
              <a:t>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0DE642-D592-4284-8843-32D7891808C1}" type="slidenum">
              <a:rPr lang="en-GB" altLang="en-US" smtClean="0"/>
              <a:pPr fontAlgn="base">
                <a:spcBef>
                  <a:spcPct val="0"/>
                </a:spcBef>
                <a:spcAft>
                  <a:spcPct val="0"/>
                </a:spcAft>
              </a:pPr>
              <a:t>8</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Although Allāh (SWT) granted Prophet Ibrāhīm (A)'s wish for Imāmate in his lineage, He makes it clear that an unjust person cannot be given this position. Thus: </a:t>
            </a:r>
          </a:p>
          <a:p>
            <a:pPr eaLnBrk="1" hangingPunct="1">
              <a:spcBef>
                <a:spcPct val="0"/>
              </a:spcBef>
            </a:pPr>
            <a:r>
              <a:rPr lang="en-GB" altLang="en-US"/>
              <a:t>a) the Imām has to be a person who has never worshipped idols (even before Islam), as that would amount to being unjust to oneself. Imām ʿAlī (A) was the only one from among the first four caliphs to fulfil this criterion. </a:t>
            </a:r>
          </a:p>
          <a:p>
            <a:pPr eaLnBrk="1" hangingPunct="1">
              <a:spcBef>
                <a:spcPct val="0"/>
              </a:spcBef>
            </a:pPr>
            <a:r>
              <a:rPr lang="en-GB" altLang="en-US"/>
              <a:t>b) anyone who has ever been unjust himself or others by committing sins cannot become an Imām. In other words, the Imām has to be sinless (maʿṣūm). Once again, none of the first four caliphs ever claimed to be maʿṣūm other than Imām ʿAlī (A). </a:t>
            </a:r>
          </a:p>
          <a:p>
            <a:pPr eaLnBrk="1" hangingPunct="1">
              <a:spcBef>
                <a:spcPct val="0"/>
              </a:spcBef>
            </a:pPr>
            <a:endParaRPr lang="en-GB" altLang="en-US"/>
          </a:p>
        </p:txBody>
      </p:sp>
      <p:sp>
        <p:nvSpPr>
          <p:cNvPr id="171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E5EA9E-73A3-4300-8C44-A0A2B71A806B}" type="slidenum">
              <a:rPr lang="en-GB" altLang="en-US" smtClean="0"/>
              <a:pPr fontAlgn="base">
                <a:spcBef>
                  <a:spcPct val="0"/>
                </a:spcBef>
                <a:spcAft>
                  <a:spcPct val="0"/>
                </a:spcAft>
              </a:pPr>
              <a:t>9</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lvl="1" indent="-457200" eaLnBrk="1" hangingPunct="1">
              <a:spcBef>
                <a:spcPct val="0"/>
              </a:spcBef>
              <a:buFont typeface="+mj-lt"/>
              <a:buNone/>
            </a:pPr>
            <a:r>
              <a:rPr lang="en-GB" altLang="en-US"/>
              <a:t>Answer: Must be appointed by Allah (swt)</a:t>
            </a:r>
          </a:p>
          <a:p>
            <a:pPr marL="914400" lvl="1" indent="-457200" eaLnBrk="1" hangingPunct="1">
              <a:spcBef>
                <a:spcPct val="0"/>
              </a:spcBef>
              <a:buFont typeface="+mj-lt"/>
              <a:buNone/>
            </a:pPr>
            <a:r>
              <a:rPr lang="en-GB" altLang="en-US"/>
              <a:t>Be unjust and sinless</a:t>
            </a:r>
          </a:p>
        </p:txBody>
      </p:sp>
      <p:sp>
        <p:nvSpPr>
          <p:cNvPr id="173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53C7D0-E7F2-47DE-BA40-EFD1E521D23A}" type="slidenum">
              <a:rPr lang="en-GB" altLang="en-US" smtClean="0">
                <a:solidFill>
                  <a:srgbClr val="000000"/>
                </a:solidFill>
              </a:rPr>
              <a:pPr fontAlgn="base">
                <a:spcBef>
                  <a:spcPct val="0"/>
                </a:spcBef>
                <a:spcAft>
                  <a:spcPct val="0"/>
                </a:spcAft>
              </a:pPr>
              <a:t>10</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9401735-F767-4CA5-B651-11FAC4FE481F}"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DC5CD4-5DBA-432C-88A1-8EF2D173F0AC}" type="slidenum">
              <a:rPr lang="en-GB"/>
              <a:pPr>
                <a:defRPr/>
              </a:pPr>
              <a:t>‹#›</a:t>
            </a:fld>
            <a:endParaRPr lang="en-GB"/>
          </a:p>
        </p:txBody>
      </p:sp>
    </p:spTree>
    <p:extLst>
      <p:ext uri="{BB962C8B-B14F-4D97-AF65-F5344CB8AC3E}">
        <p14:creationId xmlns:p14="http://schemas.microsoft.com/office/powerpoint/2010/main" val="403216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C9010DF-43DC-4129-910F-AAF6E86DC310}"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23FA6A-DDD9-4619-A90C-C1E401DB4DDE}" type="slidenum">
              <a:rPr lang="en-GB"/>
              <a:pPr>
                <a:defRPr/>
              </a:pPr>
              <a:t>‹#›</a:t>
            </a:fld>
            <a:endParaRPr lang="en-GB"/>
          </a:p>
        </p:txBody>
      </p:sp>
    </p:spTree>
    <p:extLst>
      <p:ext uri="{BB962C8B-B14F-4D97-AF65-F5344CB8AC3E}">
        <p14:creationId xmlns:p14="http://schemas.microsoft.com/office/powerpoint/2010/main" val="422747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A231B46-B10F-446D-B9CA-03025752F10A}"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5458BC-9B67-4320-88B9-432E5854E78F}" type="slidenum">
              <a:rPr lang="en-GB"/>
              <a:pPr>
                <a:defRPr/>
              </a:pPr>
              <a:t>‹#›</a:t>
            </a:fld>
            <a:endParaRPr lang="en-GB"/>
          </a:p>
        </p:txBody>
      </p:sp>
    </p:spTree>
    <p:extLst>
      <p:ext uri="{BB962C8B-B14F-4D97-AF65-F5344CB8AC3E}">
        <p14:creationId xmlns:p14="http://schemas.microsoft.com/office/powerpoint/2010/main" val="29797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9A9D81A-1997-4F66-9D11-4A4948D201E8}"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0CCBC40-32DD-4BAE-9CF9-2DC4D13DB976}" type="slidenum">
              <a:rPr lang="en-GB"/>
              <a:pPr>
                <a:defRPr/>
              </a:pPr>
              <a:t>‹#›</a:t>
            </a:fld>
            <a:endParaRPr lang="en-GB"/>
          </a:p>
        </p:txBody>
      </p:sp>
    </p:spTree>
    <p:extLst>
      <p:ext uri="{BB962C8B-B14F-4D97-AF65-F5344CB8AC3E}">
        <p14:creationId xmlns:p14="http://schemas.microsoft.com/office/powerpoint/2010/main" val="29277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C21971-C7EC-41E3-B383-D432E0BF26A8}"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F0FF849-33D8-466F-BDD9-5362C621BAA8}" type="slidenum">
              <a:rPr lang="en-GB"/>
              <a:pPr>
                <a:defRPr/>
              </a:pPr>
              <a:t>‹#›</a:t>
            </a:fld>
            <a:endParaRPr lang="en-GB"/>
          </a:p>
        </p:txBody>
      </p:sp>
    </p:spTree>
    <p:extLst>
      <p:ext uri="{BB962C8B-B14F-4D97-AF65-F5344CB8AC3E}">
        <p14:creationId xmlns:p14="http://schemas.microsoft.com/office/powerpoint/2010/main" val="83908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DBFB7D6-ECCC-4FFA-B9C8-7A8F204BDC93}"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AE1F10-A6CD-47C3-A7B3-57FE372A3D50}" type="slidenum">
              <a:rPr lang="en-GB"/>
              <a:pPr>
                <a:defRPr/>
              </a:pPr>
              <a:t>‹#›</a:t>
            </a:fld>
            <a:endParaRPr lang="en-GB"/>
          </a:p>
        </p:txBody>
      </p:sp>
    </p:spTree>
    <p:extLst>
      <p:ext uri="{BB962C8B-B14F-4D97-AF65-F5344CB8AC3E}">
        <p14:creationId xmlns:p14="http://schemas.microsoft.com/office/powerpoint/2010/main" val="311004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FFC802C-C9A5-4D54-998E-185DCE25A1D7}" type="datetimeFigureOut">
              <a:rPr lang="en-GB"/>
              <a:pPr>
                <a:defRPr/>
              </a:pPr>
              <a:t>06/02/2017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6FA0EC7-9AFA-4D89-930F-CD9DBC3E63B6}" type="slidenum">
              <a:rPr lang="en-GB"/>
              <a:pPr>
                <a:defRPr/>
              </a:pPr>
              <a:t>‹#›</a:t>
            </a:fld>
            <a:endParaRPr lang="en-GB"/>
          </a:p>
        </p:txBody>
      </p:sp>
    </p:spTree>
    <p:extLst>
      <p:ext uri="{BB962C8B-B14F-4D97-AF65-F5344CB8AC3E}">
        <p14:creationId xmlns:p14="http://schemas.microsoft.com/office/powerpoint/2010/main" val="72099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CD34DBF-E7DC-4B6A-8AD2-6CF2FD563590}" type="datetimeFigureOut">
              <a:rPr lang="en-GB"/>
              <a:pPr>
                <a:defRPr/>
              </a:pPr>
              <a:t>06/02/2017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1821BC0-1DA3-430F-84C3-AB9AF7BA61C3}" type="slidenum">
              <a:rPr lang="en-GB"/>
              <a:pPr>
                <a:defRPr/>
              </a:pPr>
              <a:t>‹#›</a:t>
            </a:fld>
            <a:endParaRPr lang="en-GB"/>
          </a:p>
        </p:txBody>
      </p:sp>
    </p:spTree>
    <p:extLst>
      <p:ext uri="{BB962C8B-B14F-4D97-AF65-F5344CB8AC3E}">
        <p14:creationId xmlns:p14="http://schemas.microsoft.com/office/powerpoint/2010/main" val="216483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CDAF01-E667-49C9-9939-5734F02BE5BF}" type="datetimeFigureOut">
              <a:rPr lang="en-GB"/>
              <a:pPr>
                <a:defRPr/>
              </a:pPr>
              <a:t>06/02/2017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6398E39-6698-4AF8-98A5-4DEA88CBD51C}" type="slidenum">
              <a:rPr lang="en-GB"/>
              <a:pPr>
                <a:defRPr/>
              </a:pPr>
              <a:t>‹#›</a:t>
            </a:fld>
            <a:endParaRPr lang="en-GB"/>
          </a:p>
        </p:txBody>
      </p:sp>
    </p:spTree>
    <p:extLst>
      <p:ext uri="{BB962C8B-B14F-4D97-AF65-F5344CB8AC3E}">
        <p14:creationId xmlns:p14="http://schemas.microsoft.com/office/powerpoint/2010/main" val="154629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11EE03-3208-4BE1-BFB3-0C515910ACC2}"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790841-D3D2-4E0C-897F-4E0338D2CFF4}" type="slidenum">
              <a:rPr lang="en-GB"/>
              <a:pPr>
                <a:defRPr/>
              </a:pPr>
              <a:t>‹#›</a:t>
            </a:fld>
            <a:endParaRPr lang="en-GB"/>
          </a:p>
        </p:txBody>
      </p:sp>
    </p:spTree>
    <p:extLst>
      <p:ext uri="{BB962C8B-B14F-4D97-AF65-F5344CB8AC3E}">
        <p14:creationId xmlns:p14="http://schemas.microsoft.com/office/powerpoint/2010/main" val="408643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101170-1D48-4304-BCD4-8F3C0FA38885}"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AC51A63-CF1A-4591-9CC4-D290A8CFE41B}" type="slidenum">
              <a:rPr lang="en-GB"/>
              <a:pPr>
                <a:defRPr/>
              </a:pPr>
              <a:t>‹#›</a:t>
            </a:fld>
            <a:endParaRPr lang="en-GB"/>
          </a:p>
        </p:txBody>
      </p:sp>
    </p:spTree>
    <p:extLst>
      <p:ext uri="{BB962C8B-B14F-4D97-AF65-F5344CB8AC3E}">
        <p14:creationId xmlns:p14="http://schemas.microsoft.com/office/powerpoint/2010/main" val="42399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3EB753C-A4ED-4194-B992-53E3859C0EC1}" type="datetimeFigureOut">
              <a:rPr lang="en-GB"/>
              <a:pPr>
                <a:defRPr/>
              </a:pPr>
              <a:t>06/02/2017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09A71A8-1F01-44DF-9C2D-4614EA9EC8D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39552" y="548680"/>
            <a:ext cx="8100392" cy="5341408"/>
          </a:xfrm>
          <a:prstGeom prst="ellipse">
            <a:avLst/>
          </a:prstGeom>
          <a:ln>
            <a:noFill/>
          </a:ln>
          <a:effectLst>
            <a:softEdge rad="112500"/>
          </a:effectLst>
        </p:spPr>
      </p:pic>
      <p:sp>
        <p:nvSpPr>
          <p:cNvPr id="5" name="Rectangle 4"/>
          <p:cNvSpPr/>
          <p:nvPr/>
        </p:nvSpPr>
        <p:spPr>
          <a:xfrm>
            <a:off x="533978" y="1412875"/>
            <a:ext cx="8141710" cy="2554545"/>
          </a:xfrm>
          <a:prstGeom prst="rect">
            <a:avLst/>
          </a:prstGeom>
          <a:noFill/>
        </p:spPr>
        <p:txBody>
          <a:bodyPr>
            <a:spAutoFit/>
          </a:bodyPr>
          <a:lstStyle/>
          <a:p>
            <a:pPr algn="ctr" eaLnBrk="1" fontAlgn="auto" hangingPunct="1">
              <a:spcBef>
                <a:spcPts val="0"/>
              </a:spcBef>
              <a:spcAft>
                <a:spcPts val="0"/>
              </a:spcAft>
              <a:defRPr/>
            </a:pPr>
            <a:r>
              <a:rPr lang="x-none" sz="8000" b="1" dirty="0">
                <a:ln w="28575" cmpd="sng">
                  <a:solidFill>
                    <a:schemeClr val="tx1">
                      <a:lumMod val="85000"/>
                      <a:lumOff val="15000"/>
                    </a:schemeClr>
                  </a:solidFill>
                  <a:prstDash val="solid"/>
                </a:ln>
                <a:gradFill flip="none" rotWithShape="1">
                  <a:gsLst>
                    <a:gs pos="0">
                      <a:schemeClr val="tx1">
                        <a:lumMod val="75000"/>
                        <a:lumOff val="25000"/>
                      </a:scheme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2700000" scaled="1"/>
                  <a:tileRect/>
                </a:gradFill>
                <a:latin typeface="Apple Chancery" pitchFamily="66" charset="0"/>
              </a:rPr>
              <a:t>Qur`an Appreciation</a:t>
            </a:r>
            <a:endParaRPr lang="x-none" sz="8000" b="1" dirty="0">
              <a:ln w="28575" cmpd="sng">
                <a:solidFill>
                  <a:schemeClr val="tx1">
                    <a:lumMod val="85000"/>
                    <a:lumOff val="15000"/>
                  </a:schemeClr>
                </a:solidFill>
                <a:prstDash val="solid"/>
              </a:ln>
              <a:solidFill>
                <a:srgbClr val="404040"/>
              </a:solidFill>
              <a:latin typeface="Apple Chance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grpSp>
        <p:nvGrpSpPr>
          <p:cNvPr id="172034" name="Group 2"/>
          <p:cNvGrpSpPr>
            <a:grpSpLocks/>
          </p:cNvGrpSpPr>
          <p:nvPr/>
        </p:nvGrpSpPr>
        <p:grpSpPr bwMode="auto">
          <a:xfrm>
            <a:off x="7712075" y="0"/>
            <a:ext cx="1431925" cy="1074738"/>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2035" name="Title 1"/>
          <p:cNvSpPr txBox="1">
            <a:spLocks/>
          </p:cNvSpPr>
          <p:nvPr/>
        </p:nvSpPr>
        <p:spPr bwMode="auto">
          <a:xfrm>
            <a:off x="457200" y="-26988"/>
            <a:ext cx="8229600" cy="9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u="sng">
                <a:solidFill>
                  <a:srgbClr val="000000"/>
                </a:solidFill>
              </a:rPr>
              <a:t>Plenary</a:t>
            </a:r>
          </a:p>
        </p:txBody>
      </p:sp>
      <p:sp>
        <p:nvSpPr>
          <p:cNvPr id="172036" name="Rectangle 6"/>
          <p:cNvSpPr>
            <a:spLocks noChangeArrowheads="1"/>
          </p:cNvSpPr>
          <p:nvPr/>
        </p:nvSpPr>
        <p:spPr bwMode="auto">
          <a:xfrm>
            <a:off x="777875" y="4103688"/>
            <a:ext cx="7848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eaLnBrk="1" hangingPunct="1">
              <a:lnSpc>
                <a:spcPct val="120000"/>
              </a:lnSpc>
              <a:spcBef>
                <a:spcPct val="0"/>
              </a:spcBef>
              <a:spcAft>
                <a:spcPts val="1200"/>
              </a:spcAft>
              <a:buFontTx/>
              <a:buNone/>
            </a:pPr>
            <a:r>
              <a:rPr lang="en-GB" altLang="en-US" sz="3200">
                <a:solidFill>
                  <a:srgbClr val="000000"/>
                </a:solidFill>
              </a:rPr>
              <a:t>2. How are the Ahlul Bayt examples of true leaders of Islam?</a:t>
            </a:r>
            <a:endParaRPr lang="en-GB" altLang="en-US" sz="3600" b="1" u="sng">
              <a:solidFill>
                <a:srgbClr val="000000"/>
              </a:solidFill>
            </a:endParaRPr>
          </a:p>
        </p:txBody>
      </p:sp>
      <p:pic>
        <p:nvPicPr>
          <p:cNvPr id="172037" name="Picture 2" descr="http://geminilifeinfashion.myblog.arts.ac.uk/files/2014/02/gro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32924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Rectangle 14"/>
          <p:cNvSpPr>
            <a:spLocks noChangeArrowheads="1"/>
          </p:cNvSpPr>
          <p:nvPr/>
        </p:nvSpPr>
        <p:spPr bwMode="auto">
          <a:xfrm>
            <a:off x="3419475" y="1304925"/>
            <a:ext cx="4572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eaLnBrk="1" hangingPunct="1">
              <a:lnSpc>
                <a:spcPct val="120000"/>
              </a:lnSpc>
              <a:spcBef>
                <a:spcPct val="0"/>
              </a:spcBef>
              <a:spcAft>
                <a:spcPts val="1200"/>
              </a:spcAft>
              <a:buFontTx/>
              <a:buNone/>
            </a:pPr>
            <a:r>
              <a:rPr lang="en-GB" altLang="en-US" sz="3200" b="1" i="1">
                <a:solidFill>
                  <a:srgbClr val="000000"/>
                </a:solidFill>
              </a:rPr>
              <a:t>Group work:</a:t>
            </a:r>
          </a:p>
          <a:p>
            <a:pPr marL="0" lvl="2" eaLnBrk="1" hangingPunct="1">
              <a:lnSpc>
                <a:spcPct val="120000"/>
              </a:lnSpc>
              <a:spcBef>
                <a:spcPct val="0"/>
              </a:spcBef>
              <a:spcAft>
                <a:spcPts val="1200"/>
              </a:spcAft>
              <a:buFontTx/>
              <a:buNone/>
            </a:pPr>
            <a:r>
              <a:rPr lang="en-GB" altLang="en-US" sz="3200">
                <a:solidFill>
                  <a:srgbClr val="000000"/>
                </a:solidFill>
              </a:rPr>
              <a:t> 1. What are the conditions of a leader to be appointed in Islam?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362" name="Group 5"/>
          <p:cNvGrpSpPr>
            <a:grpSpLocks/>
          </p:cNvGrpSpPr>
          <p:nvPr/>
        </p:nvGrpSpPr>
        <p:grpSpPr bwMode="auto">
          <a:xfrm>
            <a:off x="7712075" y="0"/>
            <a:ext cx="1431925" cy="1074738"/>
            <a:chOff x="7512957" y="344670"/>
            <a:chExt cx="1432621" cy="1074466"/>
          </a:xfrm>
        </p:grpSpPr>
        <p:pic>
          <p:nvPicPr>
            <p:cNvPr id="1026"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47106" name="Picture 2" descr="http://purifiedhousehold.com/wp-content/uploads/2015/10/Capture.png"/>
          <p:cNvPicPr>
            <a:picLocks noChangeAspect="1" noChangeArrowheads="1"/>
          </p:cNvPicPr>
          <p:nvPr/>
        </p:nvPicPr>
        <p:blipFill>
          <a:blip r:embed="rId4" cstate="print"/>
          <a:srcRect/>
          <a:stretch>
            <a:fillRect/>
          </a:stretch>
        </p:blipFill>
        <p:spPr bwMode="auto">
          <a:xfrm>
            <a:off x="681558" y="1142578"/>
            <a:ext cx="7562850" cy="5238750"/>
          </a:xfrm>
          <a:prstGeom prst="rect">
            <a:avLst/>
          </a:prstGeom>
          <a:ln>
            <a:noFill/>
          </a:ln>
          <a:effectLst>
            <a:softEdge rad="112500"/>
          </a:effectLst>
        </p:spPr>
      </p:pic>
      <p:sp>
        <p:nvSpPr>
          <p:cNvPr id="8" name="TextBox 7"/>
          <p:cNvSpPr txBox="1"/>
          <p:nvPr/>
        </p:nvSpPr>
        <p:spPr>
          <a:xfrm>
            <a:off x="683568" y="203156"/>
            <a:ext cx="7416824" cy="1569660"/>
          </a:xfrm>
          <a:prstGeom prst="rect">
            <a:avLst/>
          </a:prstGeom>
          <a:noFill/>
        </p:spPr>
        <p:txBody>
          <a:bodyPr>
            <a:spAutoFit/>
          </a:bodyPr>
          <a:lstStyle/>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The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Ahlul</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Bayt</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(as) </a:t>
            </a:r>
          </a:p>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in the Holy Qur`an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GB" sz="4400" b="1" dirty="0">
                <a:latin typeface="+mj-lt"/>
                <a:ea typeface="+mj-ea"/>
                <a:cs typeface="+mj-cs"/>
              </a:rPr>
              <a:t>Lesson 8</a:t>
            </a:r>
          </a:p>
        </p:txBody>
      </p:sp>
      <p:grpSp>
        <p:nvGrpSpPr>
          <p:cNvPr id="160771"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161925" y="963613"/>
            <a:ext cx="87122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400" b="1" u="sng"/>
              <a:t>LO:</a:t>
            </a:r>
          </a:p>
          <a:p>
            <a:pPr eaLnBrk="1" hangingPunct="1">
              <a:spcBef>
                <a:spcPct val="0"/>
              </a:spcBef>
            </a:pPr>
            <a:r>
              <a:rPr lang="en-GB" altLang="en-US" sz="3400"/>
              <a:t>Imamah in the Quraan</a:t>
            </a:r>
          </a:p>
          <a:p>
            <a:pPr eaLnBrk="1" hangingPunct="1">
              <a:spcBef>
                <a:spcPct val="0"/>
              </a:spcBef>
            </a:pPr>
            <a:endParaRPr lang="en-GB" altLang="en-US" sz="3400"/>
          </a:p>
        </p:txBody>
      </p:sp>
      <p:sp>
        <p:nvSpPr>
          <p:cNvPr id="7" name="TextBox 6"/>
          <p:cNvSpPr txBox="1">
            <a:spLocks noChangeArrowheads="1"/>
          </p:cNvSpPr>
          <p:nvPr/>
        </p:nvSpPr>
        <p:spPr bwMode="auto">
          <a:xfrm>
            <a:off x="153988" y="3068638"/>
            <a:ext cx="50403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u="sng"/>
              <a:t>Starter:</a:t>
            </a:r>
          </a:p>
          <a:p>
            <a:pPr eaLnBrk="1" hangingPunct="1">
              <a:spcBef>
                <a:spcPct val="0"/>
              </a:spcBef>
              <a:buFontTx/>
              <a:buNone/>
            </a:pPr>
            <a:r>
              <a:rPr lang="en-GB" altLang="en-US"/>
              <a:t>Recap: </a:t>
            </a:r>
            <a:r>
              <a:rPr lang="en-GB" altLang="en-US" sz="2800" b="1">
                <a:solidFill>
                  <a:srgbClr val="C00000"/>
                </a:solidFill>
              </a:rPr>
              <a:t>Briefly summarise the story of the beggar, orphan and captive from last lesson.</a:t>
            </a:r>
          </a:p>
          <a:p>
            <a:pPr eaLnBrk="1" hangingPunct="1">
              <a:spcBef>
                <a:spcPct val="0"/>
              </a:spcBef>
              <a:buFontTx/>
              <a:buNone/>
            </a:pPr>
            <a:r>
              <a:rPr lang="en-GB" altLang="en-US"/>
              <a:t> </a:t>
            </a:r>
          </a:p>
          <a:p>
            <a:pPr eaLnBrk="1" hangingPunct="1">
              <a:spcBef>
                <a:spcPct val="0"/>
              </a:spcBef>
              <a:buFontTx/>
              <a:buNone/>
            </a:pPr>
            <a:r>
              <a:rPr lang="en-GB" altLang="en-US" sz="2800" b="1">
                <a:solidFill>
                  <a:srgbClr val="008000"/>
                </a:solidFill>
              </a:rPr>
              <a:t>What lesson can we learn from it?</a:t>
            </a:r>
          </a:p>
        </p:txBody>
      </p:sp>
      <p:pic>
        <p:nvPicPr>
          <p:cNvPr id="8" name="Picture 4" descr="http://wp.production.patheos.com/blogs/thenakedjesus/files/2015/05/think-out-loud-2.jpg"/>
          <p:cNvPicPr>
            <a:picLocks noChangeAspect="1" noChangeArrowheads="1"/>
          </p:cNvPicPr>
          <p:nvPr/>
        </p:nvPicPr>
        <p:blipFill>
          <a:blip r:embed="rId3" cstate="print"/>
          <a:srcRect r="32443"/>
          <a:stretch>
            <a:fillRect/>
          </a:stretch>
        </p:blipFill>
        <p:spPr bwMode="auto">
          <a:xfrm rot="21035481">
            <a:off x="5616238" y="3005705"/>
            <a:ext cx="3024336" cy="33337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35"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234950" y="17463"/>
            <a:ext cx="8229600" cy="696912"/>
          </a:xfrm>
          <a:prstGeom prst="rect">
            <a:avLst/>
          </a:prstGeom>
        </p:spPr>
        <p:txBody>
          <a:bodyPr/>
          <a:lstStyle/>
          <a:p>
            <a:pPr algn="ctr" eaLnBrk="1" fontAlgn="auto" hangingPunct="1">
              <a:spcAft>
                <a:spcPts val="0"/>
              </a:spcAft>
              <a:defRPr/>
            </a:pPr>
            <a:r>
              <a:rPr lang="en-GB" sz="4400" b="1" dirty="0">
                <a:latin typeface="+mj-lt"/>
                <a:ea typeface="+mj-ea"/>
                <a:cs typeface="+mj-cs"/>
              </a:rPr>
              <a:t>What do the people below all have in common?</a:t>
            </a:r>
          </a:p>
        </p:txBody>
      </p:sp>
      <p:grpSp>
        <p:nvGrpSpPr>
          <p:cNvPr id="161795"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5122" name="Picture 2" descr="https://upload.wikimedia.org/wikipedia/commons/d/d2/Donald_Trump_August_19,_2015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4306">
            <a:off x="3079750" y="1665288"/>
            <a:ext cx="16002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s://www.whitehouse.gov/sites/whitehouse.gov/files/images/Administration/People/president_official_portrait_hi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6609">
            <a:off x="366713" y="1668463"/>
            <a:ext cx="18161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s://upload.wikimedia.org/wikipedia/en/archive/a/ae/20160713172905!Theresa_May_UK_Home_Office_(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9729">
            <a:off x="836613" y="3470275"/>
            <a:ext cx="197961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ttp://www.goodnet.org/photos/620x0/1807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5770">
            <a:off x="6927850" y="3854450"/>
            <a:ext cx="18192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http://www.yomag.eu/wp-content/uploads/2014/06/6009917278_c6c25ed74c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85664">
            <a:off x="3300413" y="4010025"/>
            <a:ext cx="284321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https://static.independent.co.uk/s3fs-public/thumbnails/image/2015/01/12/01/David-Cameron-Getty-v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1452">
            <a:off x="5187950" y="1597025"/>
            <a:ext cx="30353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827088" y="6261100"/>
            <a:ext cx="711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i="1">
                <a:solidFill>
                  <a:srgbClr val="FF0000"/>
                </a:solidFill>
              </a:rPr>
              <a:t>How are they appointed to their 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500"/>
                            </p:stCondLst>
                            <p:childTnLst>
                              <p:par>
                                <p:cTn id="14" presetID="22" presetClass="entr" presetSubtype="4" fill="hold" nodeType="afterEffect">
                                  <p:stCondLst>
                                    <p:cond delay="0"/>
                                  </p:stCondLst>
                                  <p:childTnLst>
                                    <p:set>
                                      <p:cBhvr>
                                        <p:cTn id="15" dur="1" fill="hold">
                                          <p:stCondLst>
                                            <p:cond delay="0"/>
                                          </p:stCondLst>
                                        </p:cTn>
                                        <p:tgtEl>
                                          <p:spTgt spid="5132"/>
                                        </p:tgtEl>
                                        <p:attrNameLst>
                                          <p:attrName>style.visibility</p:attrName>
                                        </p:attrNameLst>
                                      </p:cBhvr>
                                      <p:to>
                                        <p:strVal val="visible"/>
                                      </p:to>
                                    </p:set>
                                    <p:animEffect transition="in" filter="wipe(down)">
                                      <p:cBhvr>
                                        <p:cTn id="16" dur="500"/>
                                        <p:tgtEl>
                                          <p:spTgt spid="5132"/>
                                        </p:tgtEl>
                                      </p:cBhvr>
                                    </p:animEffect>
                                  </p:childTnLst>
                                </p:cTn>
                              </p:par>
                            </p:childTnLst>
                          </p:cTn>
                        </p:par>
                        <p:par>
                          <p:cTn id="17" fill="hold" nodeType="afterGroup">
                            <p:stCondLst>
                              <p:cond delay="3000"/>
                            </p:stCondLst>
                            <p:childTnLst>
                              <p:par>
                                <p:cTn id="18" presetID="26" presetClass="entr" presetSubtype="0"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wipe(down)">
                                      <p:cBhvr>
                                        <p:cTn id="20" dur="580">
                                          <p:stCondLst>
                                            <p:cond delay="0"/>
                                          </p:stCondLst>
                                        </p:cTn>
                                        <p:tgtEl>
                                          <p:spTgt spid="5126"/>
                                        </p:tgtEl>
                                      </p:cBhvr>
                                    </p:animEffect>
                                    <p:anim calcmode="lin" valueType="num">
                                      <p:cBhvr>
                                        <p:cTn id="21"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6"/>
                                        </p:tgtEl>
                                      </p:cBhvr>
                                      <p:to x="100000" y="60000"/>
                                    </p:animScale>
                                    <p:animScale>
                                      <p:cBhvr>
                                        <p:cTn id="27" dur="166" decel="50000">
                                          <p:stCondLst>
                                            <p:cond delay="676"/>
                                          </p:stCondLst>
                                        </p:cTn>
                                        <p:tgtEl>
                                          <p:spTgt spid="5126"/>
                                        </p:tgtEl>
                                      </p:cBhvr>
                                      <p:to x="100000" y="100000"/>
                                    </p:animScale>
                                    <p:animScale>
                                      <p:cBhvr>
                                        <p:cTn id="28" dur="26">
                                          <p:stCondLst>
                                            <p:cond delay="1312"/>
                                          </p:stCondLst>
                                        </p:cTn>
                                        <p:tgtEl>
                                          <p:spTgt spid="5126"/>
                                        </p:tgtEl>
                                      </p:cBhvr>
                                      <p:to x="100000" y="80000"/>
                                    </p:animScale>
                                    <p:animScale>
                                      <p:cBhvr>
                                        <p:cTn id="29" dur="166" decel="50000">
                                          <p:stCondLst>
                                            <p:cond delay="1338"/>
                                          </p:stCondLst>
                                        </p:cTn>
                                        <p:tgtEl>
                                          <p:spTgt spid="5126"/>
                                        </p:tgtEl>
                                      </p:cBhvr>
                                      <p:to x="100000" y="100000"/>
                                    </p:animScale>
                                    <p:animScale>
                                      <p:cBhvr>
                                        <p:cTn id="30" dur="26">
                                          <p:stCondLst>
                                            <p:cond delay="1642"/>
                                          </p:stCondLst>
                                        </p:cTn>
                                        <p:tgtEl>
                                          <p:spTgt spid="5126"/>
                                        </p:tgtEl>
                                      </p:cBhvr>
                                      <p:to x="100000" y="90000"/>
                                    </p:animScale>
                                    <p:animScale>
                                      <p:cBhvr>
                                        <p:cTn id="31" dur="166" decel="50000">
                                          <p:stCondLst>
                                            <p:cond delay="1668"/>
                                          </p:stCondLst>
                                        </p:cTn>
                                        <p:tgtEl>
                                          <p:spTgt spid="5126"/>
                                        </p:tgtEl>
                                      </p:cBhvr>
                                      <p:to x="100000" y="100000"/>
                                    </p:animScale>
                                    <p:animScale>
                                      <p:cBhvr>
                                        <p:cTn id="32" dur="26">
                                          <p:stCondLst>
                                            <p:cond delay="1808"/>
                                          </p:stCondLst>
                                        </p:cTn>
                                        <p:tgtEl>
                                          <p:spTgt spid="5126"/>
                                        </p:tgtEl>
                                      </p:cBhvr>
                                      <p:to x="100000" y="95000"/>
                                    </p:animScale>
                                    <p:animScale>
                                      <p:cBhvr>
                                        <p:cTn id="33" dur="166" decel="50000">
                                          <p:stCondLst>
                                            <p:cond delay="1834"/>
                                          </p:stCondLst>
                                        </p:cTn>
                                        <p:tgtEl>
                                          <p:spTgt spid="5126"/>
                                        </p:tgtEl>
                                      </p:cBhvr>
                                      <p:to x="100000" y="100000"/>
                                    </p:animScale>
                                  </p:childTnLst>
                                </p:cTn>
                              </p:par>
                            </p:childTnLst>
                          </p:cTn>
                        </p:par>
                        <p:par>
                          <p:cTn id="34" fill="hold" nodeType="afterGroup">
                            <p:stCondLst>
                              <p:cond delay="5000"/>
                            </p:stCondLst>
                            <p:childTnLst>
                              <p:par>
                                <p:cTn id="35" presetID="45" presetClass="entr" presetSubtype="0" fill="hold" nodeType="afterEffect">
                                  <p:stCondLst>
                                    <p:cond delay="0"/>
                                  </p:stCondLst>
                                  <p:childTnLst>
                                    <p:set>
                                      <p:cBhvr>
                                        <p:cTn id="36" dur="1" fill="hold">
                                          <p:stCondLst>
                                            <p:cond delay="0"/>
                                          </p:stCondLst>
                                        </p:cTn>
                                        <p:tgtEl>
                                          <p:spTgt spid="5130"/>
                                        </p:tgtEl>
                                        <p:attrNameLst>
                                          <p:attrName>style.visibility</p:attrName>
                                        </p:attrNameLst>
                                      </p:cBhvr>
                                      <p:to>
                                        <p:strVal val="visible"/>
                                      </p:to>
                                    </p:set>
                                    <p:animEffect transition="in" filter="fade">
                                      <p:cBhvr>
                                        <p:cTn id="37" dur="2000"/>
                                        <p:tgtEl>
                                          <p:spTgt spid="5130"/>
                                        </p:tgtEl>
                                      </p:cBhvr>
                                    </p:animEffect>
                                    <p:anim calcmode="lin" valueType="num">
                                      <p:cBhvr>
                                        <p:cTn id="38" dur="2000" fill="hold"/>
                                        <p:tgtEl>
                                          <p:spTgt spid="5130"/>
                                        </p:tgtEl>
                                        <p:attrNameLst>
                                          <p:attrName>ppt_w</p:attrName>
                                        </p:attrNameLst>
                                      </p:cBhvr>
                                      <p:tavLst>
                                        <p:tav tm="0" fmla="#ppt_w*sin(2.5*pi*$)">
                                          <p:val>
                                            <p:fltVal val="0"/>
                                          </p:val>
                                        </p:tav>
                                        <p:tav tm="100000">
                                          <p:val>
                                            <p:fltVal val="1"/>
                                          </p:val>
                                        </p:tav>
                                      </p:tavLst>
                                    </p:anim>
                                    <p:anim calcmode="lin" valueType="num">
                                      <p:cBhvr>
                                        <p:cTn id="39" dur="2000" fill="hold"/>
                                        <p:tgtEl>
                                          <p:spTgt spid="513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7000"/>
                            </p:stCondLst>
                            <p:childTnLst>
                              <p:par>
                                <p:cTn id="41" presetID="31" presetClass="entr" presetSubtype="0" fill="hold" nodeType="after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p:cTn id="43" dur="1000" fill="hold"/>
                                        <p:tgtEl>
                                          <p:spTgt spid="5128"/>
                                        </p:tgtEl>
                                        <p:attrNameLst>
                                          <p:attrName>ppt_w</p:attrName>
                                        </p:attrNameLst>
                                      </p:cBhvr>
                                      <p:tavLst>
                                        <p:tav tm="0">
                                          <p:val>
                                            <p:fltVal val="0"/>
                                          </p:val>
                                        </p:tav>
                                        <p:tav tm="100000">
                                          <p:val>
                                            <p:strVal val="#ppt_w"/>
                                          </p:val>
                                        </p:tav>
                                      </p:tavLst>
                                    </p:anim>
                                    <p:anim calcmode="lin" valueType="num">
                                      <p:cBhvr>
                                        <p:cTn id="44" dur="1000" fill="hold"/>
                                        <p:tgtEl>
                                          <p:spTgt spid="5128"/>
                                        </p:tgtEl>
                                        <p:attrNameLst>
                                          <p:attrName>ppt_h</p:attrName>
                                        </p:attrNameLst>
                                      </p:cBhvr>
                                      <p:tavLst>
                                        <p:tav tm="0">
                                          <p:val>
                                            <p:fltVal val="0"/>
                                          </p:val>
                                        </p:tav>
                                        <p:tav tm="100000">
                                          <p:val>
                                            <p:strVal val="#ppt_h"/>
                                          </p:val>
                                        </p:tav>
                                      </p:tavLst>
                                    </p:anim>
                                    <p:anim calcmode="lin" valueType="num">
                                      <p:cBhvr>
                                        <p:cTn id="45" dur="1000" fill="hold"/>
                                        <p:tgtEl>
                                          <p:spTgt spid="5128"/>
                                        </p:tgtEl>
                                        <p:attrNameLst>
                                          <p:attrName>style.rotation</p:attrName>
                                        </p:attrNameLst>
                                      </p:cBhvr>
                                      <p:tavLst>
                                        <p:tav tm="0">
                                          <p:val>
                                            <p:fltVal val="90"/>
                                          </p:val>
                                        </p:tav>
                                        <p:tav tm="100000">
                                          <p:val>
                                            <p:fltVal val="0"/>
                                          </p:val>
                                        </p:tav>
                                      </p:tavLst>
                                    </p:anim>
                                    <p:animEffect transition="in" filter="fade">
                                      <p:cBhvr>
                                        <p:cTn id="46" dur="1000"/>
                                        <p:tgtEl>
                                          <p:spTgt spid="5128"/>
                                        </p:tgtEl>
                                      </p:cBhvr>
                                    </p:animEffect>
                                  </p:childTnLst>
                                </p:cTn>
                              </p:par>
                            </p:childTnLst>
                          </p:cTn>
                        </p:par>
                        <p:par>
                          <p:cTn id="47" fill="hold" nodeType="afterGroup">
                            <p:stCondLst>
                              <p:cond delay="8000"/>
                            </p:stCondLst>
                            <p:childTnLst>
                              <p:par>
                                <p:cTn id="48" presetID="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4400" b="1" dirty="0">
                <a:latin typeface="+mj-lt"/>
                <a:ea typeface="+mj-ea"/>
                <a:cs typeface="+mj-cs"/>
              </a:rPr>
              <a:t>What about leaders in Islam?</a:t>
            </a:r>
          </a:p>
        </p:txBody>
      </p:sp>
      <p:grpSp>
        <p:nvGrpSpPr>
          <p:cNvPr id="163843"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468313" y="1700213"/>
            <a:ext cx="84058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800"/>
              <a:t>Just has Allah (swt) has created all beings, it is He himself who appoints his representatives on earth</a:t>
            </a:r>
          </a:p>
          <a:p>
            <a:pPr eaLnBrk="1" hangingPunct="1">
              <a:spcBef>
                <a:spcPct val="0"/>
              </a:spcBef>
            </a:pPr>
            <a:endParaRPr lang="en-GB" altLang="en-US" sz="2800"/>
          </a:p>
          <a:p>
            <a:pPr algn="ctr" eaLnBrk="1" hangingPunct="1">
              <a:spcBef>
                <a:spcPct val="0"/>
              </a:spcBef>
            </a:pPr>
            <a:r>
              <a:rPr lang="en-GB" altLang="en-US" sz="2800" b="1"/>
              <a:t>HUMANS CANNOT CHOOSE THEIR LEADERS THEMSELVES</a:t>
            </a:r>
          </a:p>
        </p:txBody>
      </p:sp>
      <p:pic>
        <p:nvPicPr>
          <p:cNvPr id="1638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 y="4724400"/>
            <a:ext cx="86677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6">
                                            <p:txEl>
                                              <p:pRg st="2" end="2"/>
                                            </p:txEl>
                                          </p:spTgt>
                                        </p:tgtEl>
                                        <p:attrNameLst>
                                          <p:attrName>style.color</p:attrName>
                                        </p:attrNameLst>
                                      </p:cBhvr>
                                      <p:to>
                                        <p:clrVal>
                                          <a:schemeClr val="accent2"/>
                                        </p:clrVal>
                                      </p:to>
                                    </p:set>
                                    <p:set>
                                      <p:cBhvr>
                                        <p:cTn id="7" dur="500" fill="hold"/>
                                        <p:tgtEl>
                                          <p:spTgt spid="6">
                                            <p:txEl>
                                              <p:pRg st="2" end="2"/>
                                            </p:txEl>
                                          </p:spTgt>
                                        </p:tgtEl>
                                        <p:attrNameLst>
                                          <p:attrName>fillcolor</p:attrName>
                                        </p:attrNameLst>
                                      </p:cBhvr>
                                      <p:to>
                                        <p:clrVal>
                                          <a:schemeClr val="accent2"/>
                                        </p:clrVal>
                                      </p:to>
                                    </p:set>
                                    <p:set>
                                      <p:cBhvr>
                                        <p:cTn id="8"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4400" b="1" dirty="0">
                <a:latin typeface="+mj-lt"/>
                <a:ea typeface="+mj-ea"/>
                <a:cs typeface="+mj-cs"/>
              </a:rPr>
              <a:t>The Story of Prophet Musa (A)</a:t>
            </a:r>
          </a:p>
        </p:txBody>
      </p:sp>
      <p:grpSp>
        <p:nvGrpSpPr>
          <p:cNvPr id="164867"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p:nvPr/>
        </p:nvSpPr>
        <p:spPr>
          <a:xfrm>
            <a:off x="136525" y="1357313"/>
            <a:ext cx="9036050" cy="4892675"/>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When Prophet </a:t>
            </a:r>
            <a:r>
              <a:rPr lang="en-GB" sz="2800" dirty="0" err="1">
                <a:latin typeface="+mn-lt"/>
              </a:rPr>
              <a:t>Mūsā</a:t>
            </a:r>
            <a:r>
              <a:rPr lang="en-GB" sz="2800" dirty="0">
                <a:latin typeface="+mn-lt"/>
              </a:rPr>
              <a:t> (A) was entrusted with his mission to rescue the </a:t>
            </a:r>
            <a:r>
              <a:rPr lang="en-GB" sz="2800" dirty="0" err="1">
                <a:latin typeface="+mn-lt"/>
              </a:rPr>
              <a:t>Banū</a:t>
            </a:r>
            <a:r>
              <a:rPr lang="en-GB" sz="2800" dirty="0">
                <a:latin typeface="+mn-lt"/>
              </a:rPr>
              <a:t> </a:t>
            </a:r>
            <a:r>
              <a:rPr lang="en-GB" sz="2800" dirty="0" err="1">
                <a:latin typeface="+mn-lt"/>
              </a:rPr>
              <a:t>Isrāʾīl</a:t>
            </a:r>
            <a:r>
              <a:rPr lang="en-GB" sz="2800" dirty="0">
                <a:latin typeface="+mn-lt"/>
              </a:rPr>
              <a:t>, he wanted to have the his brother, </a:t>
            </a:r>
            <a:r>
              <a:rPr lang="en-GB" sz="2800" dirty="0" err="1">
                <a:latin typeface="+mn-lt"/>
              </a:rPr>
              <a:t>Hārūn</a:t>
            </a:r>
            <a:r>
              <a:rPr lang="en-GB" sz="2800" dirty="0">
                <a:latin typeface="+mn-lt"/>
              </a:rPr>
              <a:t> as his helper and deputy.</a:t>
            </a:r>
          </a:p>
          <a:p>
            <a:pPr marL="285750" indent="-285750" eaLnBrk="1" fontAlgn="auto" hangingPunct="1">
              <a:spcBef>
                <a:spcPts val="0"/>
              </a:spcBef>
              <a:spcAft>
                <a:spcPts val="0"/>
              </a:spcAft>
              <a:buFont typeface="Arial" panose="020B0604020202020204" pitchFamily="34" charset="0"/>
              <a:buChar char="•"/>
              <a:defRPr/>
            </a:pPr>
            <a:endParaRPr lang="en-GB" sz="16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However, even though he was a prophet, he could not and did not select </a:t>
            </a:r>
            <a:r>
              <a:rPr lang="en-GB" sz="2800" dirty="0" err="1">
                <a:latin typeface="+mn-lt"/>
              </a:rPr>
              <a:t>Hārūn</a:t>
            </a:r>
            <a:r>
              <a:rPr lang="en-GB" sz="2800" dirty="0">
                <a:latin typeface="+mn-lt"/>
              </a:rPr>
              <a:t> for this role by himself. </a:t>
            </a:r>
          </a:p>
          <a:p>
            <a:pPr eaLnBrk="1" fontAlgn="auto" hangingPunct="1">
              <a:spcBef>
                <a:spcPts val="0"/>
              </a:spcBef>
              <a:spcAft>
                <a:spcPts val="0"/>
              </a:spcAft>
              <a:defRPr/>
            </a:pPr>
            <a:endParaRPr lang="en-GB" sz="16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He had to seek </a:t>
            </a:r>
            <a:r>
              <a:rPr lang="en-GB" sz="2800" dirty="0" err="1">
                <a:latin typeface="+mn-lt"/>
              </a:rPr>
              <a:t>Allāh</a:t>
            </a:r>
            <a:r>
              <a:rPr lang="en-GB" sz="2800" dirty="0">
                <a:latin typeface="+mn-lt"/>
              </a:rPr>
              <a:t> (SWT)'s permission…</a:t>
            </a:r>
          </a:p>
          <a:p>
            <a:pPr marL="285750" indent="-285750" eaLnBrk="1" fontAlgn="auto" hangingPunct="1">
              <a:spcBef>
                <a:spcPts val="0"/>
              </a:spcBef>
              <a:spcAft>
                <a:spcPts val="0"/>
              </a:spcAft>
              <a:buFont typeface="Arial" panose="020B0604020202020204" pitchFamily="34" charset="0"/>
              <a:buChar char="•"/>
              <a:defRPr/>
            </a:pPr>
            <a:endParaRPr lang="en-GB" sz="28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GB" sz="2800" dirty="0">
              <a:latin typeface="+mn-lt"/>
            </a:endParaRPr>
          </a:p>
          <a:p>
            <a:pPr algn="ctr" eaLnBrk="1" fontAlgn="auto" hangingPunct="1">
              <a:spcBef>
                <a:spcPts val="0"/>
              </a:spcBef>
              <a:spcAft>
                <a:spcPts val="0"/>
              </a:spcAft>
              <a:defRPr/>
            </a:pPr>
            <a:r>
              <a:rPr lang="en-GB" sz="2800" b="1" i="1" dirty="0">
                <a:solidFill>
                  <a:srgbClr val="FF0000"/>
                </a:solidFill>
                <a:latin typeface="+mn-lt"/>
              </a:rPr>
              <a:t>What do you predict Allah (</a:t>
            </a:r>
            <a:r>
              <a:rPr lang="en-GB" sz="2800" b="1" i="1" dirty="0" err="1">
                <a:solidFill>
                  <a:srgbClr val="FF0000"/>
                </a:solidFill>
                <a:latin typeface="+mn-lt"/>
              </a:rPr>
              <a:t>swt</a:t>
            </a:r>
            <a:r>
              <a:rPr lang="en-GB" sz="2800" b="1" i="1" dirty="0">
                <a:solidFill>
                  <a:srgbClr val="FF0000"/>
                </a:solidFill>
                <a:latin typeface="+mn-lt"/>
              </a:rPr>
              <a:t>)’s response was to Prophet Musa’s (A) wish?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barn(inVertical)">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3600" b="1" dirty="0">
                <a:latin typeface="+mj-lt"/>
                <a:ea typeface="+mj-ea"/>
                <a:cs typeface="+mj-cs"/>
              </a:rPr>
              <a:t>Prophet Musa (A) asking permission…</a:t>
            </a:r>
          </a:p>
        </p:txBody>
      </p:sp>
      <p:grpSp>
        <p:nvGrpSpPr>
          <p:cNvPr id="166915"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66916" name="TextBox 5"/>
          <p:cNvSpPr txBox="1">
            <a:spLocks noChangeArrowheads="1"/>
          </p:cNvSpPr>
          <p:nvPr/>
        </p:nvSpPr>
        <p:spPr bwMode="auto">
          <a:xfrm>
            <a:off x="1116013" y="2060575"/>
            <a:ext cx="729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pic>
        <p:nvPicPr>
          <p:cNvPr id="166917" name="Picture 6"/>
          <p:cNvPicPr>
            <a:picLocks noChangeAspect="1"/>
          </p:cNvPicPr>
          <p:nvPr/>
        </p:nvPicPr>
        <p:blipFill>
          <a:blip r:embed="rId3">
            <a:extLst>
              <a:ext uri="{28A0092B-C50C-407E-A947-70E740481C1C}">
                <a14:useLocalDpi xmlns:a14="http://schemas.microsoft.com/office/drawing/2010/main" val="0"/>
              </a:ext>
            </a:extLst>
          </a:blip>
          <a:srcRect b="32742"/>
          <a:stretch>
            <a:fillRect/>
          </a:stretch>
        </p:blipFill>
        <p:spPr bwMode="auto">
          <a:xfrm>
            <a:off x="179388" y="1204913"/>
            <a:ext cx="869473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79388" y="4021138"/>
            <a:ext cx="86947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b="1" i="1"/>
              <a:t>He said: "O my Lord! Expand my chest for me, And ease my task for me, And loosen the knot from my tongue, (That) they may understand my speech; and </a:t>
            </a:r>
            <a:r>
              <a:rPr lang="en-GB" altLang="en-US" sz="2200" b="1" i="1">
                <a:solidFill>
                  <a:srgbClr val="FF0000"/>
                </a:solidFill>
              </a:rPr>
              <a:t>appoint for me, from my household, someone who will help me bear my burden: Hārūn, my brother</a:t>
            </a:r>
            <a:r>
              <a:rPr lang="en-GB" altLang="en-US" sz="2200" b="1" i="1"/>
              <a:t>, Strengthen me through him, And let him share my task, So that we may glorify You much, And remember You abundantly. Surely, You have always watched over us." He said: </a:t>
            </a:r>
            <a:r>
              <a:rPr lang="en-GB" altLang="en-US" sz="2200" b="1" i="1">
                <a:solidFill>
                  <a:srgbClr val="FF0000"/>
                </a:solidFill>
              </a:rPr>
              <a:t>"You are indeed granted your petition, O Mūsā." </a:t>
            </a:r>
            <a:r>
              <a:rPr lang="en-GB" altLang="en-US" sz="2200" b="1" i="1"/>
              <a:t>[20:24-36]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3600" b="1" dirty="0">
                <a:latin typeface="+mj-lt"/>
                <a:ea typeface="+mj-ea"/>
                <a:cs typeface="+mj-cs"/>
              </a:rPr>
              <a:t>What happened next?</a:t>
            </a:r>
          </a:p>
        </p:txBody>
      </p:sp>
      <p:grpSp>
        <p:nvGrpSpPr>
          <p:cNvPr id="167939"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67940" name="TextBox 5"/>
          <p:cNvSpPr txBox="1">
            <a:spLocks noChangeArrowheads="1"/>
          </p:cNvSpPr>
          <p:nvPr/>
        </p:nvSpPr>
        <p:spPr bwMode="auto">
          <a:xfrm>
            <a:off x="1116013" y="2060575"/>
            <a:ext cx="729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7" name="TextBox 6"/>
          <p:cNvSpPr txBox="1">
            <a:spLocks noChangeArrowheads="1"/>
          </p:cNvSpPr>
          <p:nvPr/>
        </p:nvSpPr>
        <p:spPr bwMode="auto">
          <a:xfrm>
            <a:off x="250825" y="1163638"/>
            <a:ext cx="86233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800"/>
              <a:t>Prophet Ibrāhīm (A) went through a number of very difficult tests in his life. </a:t>
            </a:r>
          </a:p>
          <a:p>
            <a:pPr eaLnBrk="1" hangingPunct="1">
              <a:spcBef>
                <a:spcPct val="0"/>
              </a:spcBef>
            </a:pPr>
            <a:endParaRPr lang="en-GB" altLang="en-US" sz="2800"/>
          </a:p>
          <a:p>
            <a:pPr eaLnBrk="1" hangingPunct="1">
              <a:spcBef>
                <a:spcPct val="0"/>
              </a:spcBef>
            </a:pPr>
            <a:r>
              <a:rPr lang="en-GB" altLang="en-US" sz="2800"/>
              <a:t>With each test that he passed, he was raised to a higher position with Allāh (SWT)</a:t>
            </a:r>
          </a:p>
          <a:p>
            <a:pPr lvl="1" eaLnBrk="1" hangingPunct="1">
              <a:spcBef>
                <a:spcPct val="0"/>
              </a:spcBef>
              <a:buFont typeface="Arial" panose="020B0604020202020204" pitchFamily="34" charset="0"/>
              <a:buChar char="•"/>
            </a:pPr>
            <a:r>
              <a:rPr lang="en-GB" altLang="en-US"/>
              <a:t>a prophet</a:t>
            </a:r>
          </a:p>
          <a:p>
            <a:pPr lvl="1" eaLnBrk="1" hangingPunct="1">
              <a:spcBef>
                <a:spcPct val="0"/>
              </a:spcBef>
              <a:buFont typeface="Arial" panose="020B0604020202020204" pitchFamily="34" charset="0"/>
              <a:buChar char="•"/>
            </a:pPr>
            <a:r>
              <a:rPr lang="en-GB" altLang="en-US"/>
              <a:t>a special friend of Allāh (SWT)                                      (khalīl Allāh)</a:t>
            </a:r>
          </a:p>
          <a:p>
            <a:pPr lvl="1" eaLnBrk="1" hangingPunct="1">
              <a:spcBef>
                <a:spcPct val="0"/>
              </a:spcBef>
              <a:buFont typeface="Arial" panose="020B0604020202020204" pitchFamily="34" charset="0"/>
              <a:buChar char="•"/>
            </a:pPr>
            <a:r>
              <a:rPr lang="en-GB" altLang="en-US"/>
              <a:t>an Imām (when he reached old age)</a:t>
            </a:r>
          </a:p>
          <a:p>
            <a:pPr eaLnBrk="1" hangingPunct="1">
              <a:spcBef>
                <a:spcPct val="0"/>
              </a:spcBef>
            </a:pPr>
            <a:endParaRPr lang="en-GB" altLang="en-US" sz="2800"/>
          </a:p>
          <a:p>
            <a:pPr eaLnBrk="1" hangingPunct="1">
              <a:spcBef>
                <a:spcPct val="0"/>
              </a:spcBef>
            </a:pPr>
            <a:r>
              <a:rPr lang="en-GB" altLang="en-US" sz="2800"/>
              <a:t>He prayed to Allāh (SWT) requesting the great blessing of being an Imām to be granted to his progeny after him. </a:t>
            </a:r>
          </a:p>
        </p:txBody>
      </p:sp>
      <p:pic>
        <p:nvPicPr>
          <p:cNvPr id="11268" name="Picture 4" descr="https://i.ytimg.com/vi/-EdoHCsQ9tE/hqdefault.jpg"/>
          <p:cNvPicPr>
            <a:picLocks noChangeAspect="1" noChangeArrowheads="1"/>
          </p:cNvPicPr>
          <p:nvPr/>
        </p:nvPicPr>
        <p:blipFill>
          <a:blip r:embed="rId4">
            <a:extLst>
              <a:ext uri="{28A0092B-C50C-407E-A947-70E740481C1C}">
                <a14:useLocalDpi xmlns:a14="http://schemas.microsoft.com/office/drawing/2010/main" val="0"/>
              </a:ext>
            </a:extLst>
          </a:blip>
          <a:srcRect l="5901" t="18500" r="27950" b="14301"/>
          <a:stretch>
            <a:fillRect/>
          </a:stretch>
        </p:blipFill>
        <p:spPr bwMode="auto">
          <a:xfrm rot="316818">
            <a:off x="6553200" y="3243263"/>
            <a:ext cx="2316163" cy="17653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additive="base">
                                        <p:cTn id="11" dur="500" fill="hold"/>
                                        <p:tgtEl>
                                          <p:spTgt spid="11268"/>
                                        </p:tgtEl>
                                        <p:attrNameLst>
                                          <p:attrName>ppt_x</p:attrName>
                                        </p:attrNameLst>
                                      </p:cBhvr>
                                      <p:tavLst>
                                        <p:tav tm="0">
                                          <p:val>
                                            <p:strVal val="#ppt_x"/>
                                          </p:val>
                                        </p:tav>
                                        <p:tav tm="100000">
                                          <p:val>
                                            <p:strVal val="#ppt_x"/>
                                          </p:val>
                                        </p:tav>
                                      </p:tavLst>
                                    </p:anim>
                                    <p:anim calcmode="lin" valueType="num">
                                      <p:cBhvr additive="base">
                                        <p:cTn id="12"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3600" b="1" dirty="0">
                <a:latin typeface="+mj-lt"/>
                <a:ea typeface="+mj-ea"/>
                <a:cs typeface="+mj-cs"/>
              </a:rPr>
              <a:t>What was Allah (</a:t>
            </a:r>
            <a:r>
              <a:rPr lang="en-GB" sz="3600" b="1" dirty="0" err="1">
                <a:latin typeface="+mj-lt"/>
                <a:ea typeface="+mj-ea"/>
                <a:cs typeface="+mj-cs"/>
              </a:rPr>
              <a:t>swt</a:t>
            </a:r>
            <a:r>
              <a:rPr lang="en-GB" sz="3600" b="1" dirty="0">
                <a:latin typeface="+mj-lt"/>
                <a:ea typeface="+mj-ea"/>
                <a:cs typeface="+mj-cs"/>
              </a:rPr>
              <a:t>)’s response?</a:t>
            </a:r>
          </a:p>
        </p:txBody>
      </p:sp>
      <p:grpSp>
        <p:nvGrpSpPr>
          <p:cNvPr id="169987"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69988" name="TextBox 5"/>
          <p:cNvSpPr txBox="1">
            <a:spLocks noChangeArrowheads="1"/>
          </p:cNvSpPr>
          <p:nvPr/>
        </p:nvSpPr>
        <p:spPr bwMode="auto">
          <a:xfrm>
            <a:off x="1116013" y="2060575"/>
            <a:ext cx="729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169989" name="Rectangle 7"/>
          <p:cNvSpPr>
            <a:spLocks noChangeArrowheads="1"/>
          </p:cNvSpPr>
          <p:nvPr/>
        </p:nvSpPr>
        <p:spPr bwMode="auto">
          <a:xfrm>
            <a:off x="323850" y="1276350"/>
            <a:ext cx="85502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i="1"/>
              <a:t>And remember that Ibrāhīm was tested by his Lord with certain commands, which he fulfilled. He said: </a:t>
            </a:r>
            <a:r>
              <a:rPr lang="en-GB" altLang="en-US" sz="2800" b="1" i="1">
                <a:solidFill>
                  <a:srgbClr val="FF0000"/>
                </a:solidFill>
              </a:rPr>
              <a:t>"I will make you an Imām to the Nations." </a:t>
            </a:r>
            <a:r>
              <a:rPr lang="en-GB" altLang="en-US" sz="2800" i="1"/>
              <a:t>He pleaded: "Does this promise apply to my descendants also?" He answered: </a:t>
            </a:r>
            <a:r>
              <a:rPr lang="en-GB" altLang="en-US" sz="2800" b="1" i="1">
                <a:solidFill>
                  <a:srgbClr val="7030A0"/>
                </a:solidFill>
              </a:rPr>
              <a:t>"My promise shall not reach the unjust." </a:t>
            </a:r>
            <a:r>
              <a:rPr lang="en-GB" altLang="en-US" sz="2800" i="1"/>
              <a:t>[2:124] </a:t>
            </a:r>
          </a:p>
        </p:txBody>
      </p:sp>
      <p:cxnSp>
        <p:nvCxnSpPr>
          <p:cNvPr id="10" name="Straight Arrow Connector 9"/>
          <p:cNvCxnSpPr>
            <a:cxnSpLocks/>
          </p:cNvCxnSpPr>
          <p:nvPr/>
        </p:nvCxnSpPr>
        <p:spPr>
          <a:xfrm flipH="1">
            <a:off x="1331913" y="2614613"/>
            <a:ext cx="1800225" cy="172878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cxnSpLocks/>
          </p:cNvCxnSpPr>
          <p:nvPr/>
        </p:nvCxnSpPr>
        <p:spPr>
          <a:xfrm flipH="1">
            <a:off x="6194425" y="3463925"/>
            <a:ext cx="658813" cy="68421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169992" name="TextBox 14"/>
          <p:cNvSpPr txBox="1">
            <a:spLocks noChangeArrowheads="1"/>
          </p:cNvSpPr>
          <p:nvPr/>
        </p:nvSpPr>
        <p:spPr bwMode="auto">
          <a:xfrm>
            <a:off x="233363" y="4514850"/>
            <a:ext cx="2808287" cy="138430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solidFill>
                  <a:srgbClr val="FF0000"/>
                </a:solidFill>
              </a:rPr>
              <a:t>Imams are divinely appointed</a:t>
            </a:r>
          </a:p>
        </p:txBody>
      </p:sp>
      <p:sp>
        <p:nvSpPr>
          <p:cNvPr id="169993" name="TextBox 15"/>
          <p:cNvSpPr txBox="1">
            <a:spLocks noChangeArrowheads="1"/>
          </p:cNvSpPr>
          <p:nvPr/>
        </p:nvSpPr>
        <p:spPr bwMode="auto">
          <a:xfrm>
            <a:off x="3714750" y="4197350"/>
            <a:ext cx="2808288" cy="2246313"/>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solidFill>
                  <a:srgbClr val="7030A0"/>
                </a:solidFill>
              </a:rPr>
              <a:t>An injust person cannot be Imam. Imams must be </a:t>
            </a:r>
            <a:r>
              <a:rPr lang="en-GB" altLang="en-US" sz="2800" b="1" u="sng">
                <a:solidFill>
                  <a:srgbClr val="7030A0"/>
                </a:solidFill>
              </a:rPr>
              <a:t>sinless</a:t>
            </a:r>
            <a:r>
              <a:rPr lang="en-GB" altLang="en-US" sz="2800" b="1">
                <a:solidFill>
                  <a:srgbClr val="7030A0"/>
                </a:solidFill>
              </a:rPr>
              <a:t> and not worship idols.</a:t>
            </a:r>
          </a:p>
        </p:txBody>
      </p:sp>
      <p:pic>
        <p:nvPicPr>
          <p:cNvPr id="12" name="Picture 2" descr="Image result for id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0247">
            <a:off x="6632575" y="4848225"/>
            <a:ext cx="22383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ultiplication Sign 12"/>
          <p:cNvSpPr/>
          <p:nvPr/>
        </p:nvSpPr>
        <p:spPr>
          <a:xfrm>
            <a:off x="6451600" y="4422775"/>
            <a:ext cx="2519363" cy="2016125"/>
          </a:xfrm>
          <a:prstGeom prst="mathMultiply">
            <a:avLst>
              <a:gd name="adj1" fmla="val 38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16289</TotalTime>
  <Words>732</Words>
  <Application>Microsoft Office PowerPoint</Application>
  <PresentationFormat>On-screen Show (4:3)</PresentationFormat>
  <Paragraphs>68</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Arial</vt:lpstr>
      <vt:lpstr>Traditional Arabic</vt:lpstr>
      <vt:lpstr>Wingdings</vt:lpstr>
      <vt:lpstr>Comic Sans MS</vt:lpstr>
      <vt:lpstr>+mj-lt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Taskeen Zahra Jaffer</dc:creator>
  <cp:lastModifiedBy>Rumina Hashmani</cp:lastModifiedBy>
  <cp:revision>297</cp:revision>
  <dcterms:created xsi:type="dcterms:W3CDTF">2016-11-17T21:46:31Z</dcterms:created>
  <dcterms:modified xsi:type="dcterms:W3CDTF">2017-02-06T15:40:51Z</dcterms:modified>
</cp:coreProperties>
</file>