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318" r:id="rId4"/>
    <p:sldId id="319" r:id="rId5"/>
    <p:sldId id="320" r:id="rId6"/>
    <p:sldId id="321" r:id="rId7"/>
    <p:sldId id="322" r:id="rId8"/>
    <p:sldId id="323" r:id="rId9"/>
    <p:sldId id="324" r:id="rId10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FF99FF"/>
    <a:srgbClr val="FF3399"/>
    <a:srgbClr val="CCCCFF"/>
    <a:srgbClr val="FFFFCC"/>
    <a:srgbClr val="99CC00"/>
    <a:srgbClr val="3333CC"/>
    <a:srgbClr val="FF5555"/>
    <a:srgbClr val="006600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83094" autoAdjust="0"/>
  </p:normalViewPr>
  <p:slideViewPr>
    <p:cSldViewPr>
      <p:cViewPr varScale="1">
        <p:scale>
          <a:sx n="95" d="100"/>
          <a:sy n="95" d="100"/>
        </p:scale>
        <p:origin x="2082" y="84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8E4E3-AD46-4383-8107-6FB0F903C996}" type="datetimeFigureOut">
              <a:rPr lang="en-GB" smtClean="0"/>
              <a:t>04/02/2017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E6F2DA-3243-4669-8F06-AC0E7F41E3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644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400" baseline="0" dirty="0"/>
              <a:t>Answer : </a:t>
            </a:r>
            <a:r>
              <a:rPr lang="en-GB" altLang="en-US" sz="400" baseline="0" dirty="0" err="1"/>
              <a:t>sura</a:t>
            </a:r>
            <a:r>
              <a:rPr lang="en-GB" altLang="en-US" sz="400" baseline="0" dirty="0"/>
              <a:t> </a:t>
            </a:r>
            <a:r>
              <a:rPr lang="en-GB" altLang="en-US" sz="400" baseline="0" dirty="0" err="1"/>
              <a:t>naml</a:t>
            </a:r>
            <a:r>
              <a:rPr lang="en-GB" altLang="en-US" sz="400" baseline="0" dirty="0"/>
              <a:t> has 2 </a:t>
            </a:r>
            <a:r>
              <a:rPr lang="en-GB" altLang="en-US" sz="400" baseline="0" dirty="0" err="1"/>
              <a:t>bismillah</a:t>
            </a:r>
            <a:endParaRPr lang="en-GB" altLang="en-US" sz="400" baseline="0" dirty="0"/>
          </a:p>
          <a:p>
            <a:r>
              <a:rPr lang="en-GB" altLang="en-US" sz="400" baseline="0" dirty="0" err="1"/>
              <a:t>Sura</a:t>
            </a:r>
            <a:r>
              <a:rPr lang="en-GB" altLang="en-US" sz="400" baseline="0" dirty="0"/>
              <a:t> </a:t>
            </a:r>
            <a:r>
              <a:rPr lang="en-GB" altLang="en-US" sz="400" baseline="0" dirty="0" err="1"/>
              <a:t>tawbah</a:t>
            </a:r>
            <a:r>
              <a:rPr lang="en-GB" altLang="en-US" sz="400" baseline="0" dirty="0"/>
              <a:t> /</a:t>
            </a:r>
            <a:r>
              <a:rPr lang="en-GB" altLang="en-US" sz="400" baseline="0" dirty="0" err="1"/>
              <a:t>sura</a:t>
            </a:r>
            <a:r>
              <a:rPr lang="en-GB" altLang="en-US" sz="400" baseline="0" dirty="0"/>
              <a:t> </a:t>
            </a:r>
            <a:r>
              <a:rPr lang="en-GB" altLang="en-US" sz="400" baseline="0" dirty="0" err="1"/>
              <a:t>baraat</a:t>
            </a:r>
            <a:r>
              <a:rPr lang="en-GB" altLang="en-US" sz="400" baseline="0" dirty="0"/>
              <a:t> doesn’t have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6F2DA-3243-4669-8F06-AC0E7F41E3C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832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sz="4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6F2DA-3243-4669-8F06-AC0E7F41E3C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832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800" dirty="0"/>
              <a:t>The believers nurture the </a:t>
            </a:r>
            <a:r>
              <a:rPr lang="en-GB" sz="800" i="1" dirty="0" err="1"/>
              <a:t>khashiya</a:t>
            </a:r>
            <a:r>
              <a:rPr lang="en-GB" sz="800" dirty="0"/>
              <a:t> of Allah (SWT) whilst living in this world, where the truth of the spiritual realities is not manifest. </a:t>
            </a:r>
          </a:p>
          <a:p>
            <a:pPr>
              <a:lnSpc>
                <a:spcPct val="100000"/>
              </a:lnSpc>
            </a:pPr>
            <a:r>
              <a:rPr lang="en-GB" sz="800" dirty="0"/>
              <a:t>After death, the veils will be removed from the spiritual eyes of every human being, allowing them to see the spiritual realms. </a:t>
            </a:r>
          </a:p>
          <a:p>
            <a:pPr>
              <a:lnSpc>
                <a:spcPct val="100000"/>
              </a:lnSpc>
            </a:pPr>
            <a:r>
              <a:rPr lang="en-GB" sz="800" dirty="0"/>
              <a:t>The test of this world is to develop this </a:t>
            </a:r>
            <a:r>
              <a:rPr lang="en-GB" sz="800" i="1" dirty="0" err="1"/>
              <a:t>khashiya</a:t>
            </a:r>
            <a:r>
              <a:rPr lang="en-GB" sz="800" dirty="0"/>
              <a:t> of Allah (SWT), whilst these realities are hidden</a:t>
            </a:r>
            <a:endParaRPr lang="en-GB" altLang="en-US" sz="4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6F2DA-3243-4669-8F06-AC0E7F41E3C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832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endParaRPr lang="en-GB" altLang="en-US" sz="4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6F2DA-3243-4669-8F06-AC0E7F41E3C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832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endParaRPr lang="en-GB" altLang="en-US" sz="4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6F2DA-3243-4669-8F06-AC0E7F41E3C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832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endParaRPr lang="en-GB" altLang="en-US" sz="4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6F2DA-3243-4669-8F06-AC0E7F41E3C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832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altLang="en-US" sz="400" baseline="0" dirty="0"/>
              <a:t>If time allowing- split class into two teams and ask questions from previous lessons- story of </a:t>
            </a:r>
            <a:r>
              <a:rPr lang="en-GB" altLang="en-US" sz="400" baseline="0" dirty="0" err="1"/>
              <a:t>habib</a:t>
            </a:r>
            <a:r>
              <a:rPr lang="en-GB" altLang="en-US" sz="400" baseline="0" dirty="0"/>
              <a:t> </a:t>
            </a:r>
            <a:r>
              <a:rPr lang="en-GB" altLang="en-US" sz="400" baseline="0" dirty="0" err="1"/>
              <a:t>najjar</a:t>
            </a:r>
            <a:r>
              <a:rPr lang="en-GB" altLang="en-US" sz="400" baseline="0" dirty="0"/>
              <a:t>,  how </a:t>
            </a:r>
            <a:r>
              <a:rPr lang="en-GB" altLang="en-US" sz="400" baseline="0" dirty="0" err="1"/>
              <a:t>quran</a:t>
            </a:r>
            <a:r>
              <a:rPr lang="en-GB" altLang="en-US" sz="400" baseline="0" dirty="0"/>
              <a:t> was revealed. Look at previous slides.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6F2DA-3243-4669-8F06-AC0E7F41E3C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832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1968" y="4224"/>
              <a:ext cx="3792" cy="96"/>
            </a:xfrm>
            <a:prstGeom prst="rect">
              <a:avLst/>
            </a:prstGeom>
            <a:gradFill rotWithShape="0">
              <a:gsLst>
                <a:gs pos="0">
                  <a:srgbClr val="EBD7FF"/>
                </a:gs>
                <a:gs pos="100000">
                  <a:srgbClr val="0099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altLang="en-US" sz="2400">
                <a:latin typeface="굴림" pitchFamily="50" charset="-127"/>
              </a:endParaRPr>
            </a:p>
          </p:txBody>
        </p:sp>
        <p:sp>
          <p:nvSpPr>
            <p:cNvPr id="3076" name="Rectangle 4"/>
            <p:cNvSpPr>
              <a:spLocks noChangeArrowheads="1"/>
            </p:cNvSpPr>
            <p:nvPr/>
          </p:nvSpPr>
          <p:spPr bwMode="auto">
            <a:xfrm>
              <a:off x="5520" y="1248"/>
              <a:ext cx="240" cy="2688"/>
            </a:xfrm>
            <a:prstGeom prst="rect">
              <a:avLst/>
            </a:prstGeom>
            <a:gradFill rotWithShape="0">
              <a:gsLst>
                <a:gs pos="0">
                  <a:srgbClr val="C1E7CE"/>
                </a:gs>
                <a:gs pos="100000">
                  <a:srgbClr val="3399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altLang="en-US" sz="2400">
                <a:latin typeface="굴림" pitchFamily="50" charset="-127"/>
              </a:endParaRPr>
            </a:p>
          </p:txBody>
        </p:sp>
        <p:sp>
          <p:nvSpPr>
            <p:cNvPr id="3077" name="Rectangle 5"/>
            <p:cNvSpPr>
              <a:spLocks noChangeArrowheads="1"/>
            </p:cNvSpPr>
            <p:nvPr/>
          </p:nvSpPr>
          <p:spPr bwMode="auto">
            <a:xfrm>
              <a:off x="0" y="3312"/>
              <a:ext cx="288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altLang="en-US" sz="2400">
                <a:latin typeface="굴림" pitchFamily="50" charset="-127"/>
              </a:endParaRPr>
            </a:p>
          </p:txBody>
        </p:sp>
        <p:sp>
          <p:nvSpPr>
            <p:cNvPr id="3078" name="Rectangle 6"/>
            <p:cNvSpPr>
              <a:spLocks noChangeArrowheads="1"/>
            </p:cNvSpPr>
            <p:nvPr/>
          </p:nvSpPr>
          <p:spPr bwMode="auto">
            <a:xfrm>
              <a:off x="0" y="3408"/>
              <a:ext cx="288" cy="91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altLang="en-US" sz="2400">
                <a:latin typeface="굴림" pitchFamily="50" charset="-127"/>
              </a:endParaRPr>
            </a:p>
          </p:txBody>
        </p:sp>
        <p:sp>
          <p:nvSpPr>
            <p:cNvPr id="3079" name="Rectangle 7"/>
            <p:cNvSpPr>
              <a:spLocks noChangeArrowheads="1"/>
            </p:cNvSpPr>
            <p:nvPr/>
          </p:nvSpPr>
          <p:spPr bwMode="auto">
            <a:xfrm>
              <a:off x="5520" y="0"/>
              <a:ext cx="240" cy="12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altLang="en-US" sz="2400">
                <a:latin typeface="굴림" pitchFamily="50" charset="-127"/>
              </a:endParaRPr>
            </a:p>
          </p:txBody>
        </p:sp>
        <p:sp>
          <p:nvSpPr>
            <p:cNvPr id="3080" name="Rectangle 8"/>
            <p:cNvSpPr>
              <a:spLocks noChangeArrowheads="1"/>
            </p:cNvSpPr>
            <p:nvPr/>
          </p:nvSpPr>
          <p:spPr bwMode="auto">
            <a:xfrm>
              <a:off x="3600" y="0"/>
              <a:ext cx="1920" cy="192"/>
            </a:xfrm>
            <a:prstGeom prst="rect">
              <a:avLst/>
            </a:prstGeom>
            <a:solidFill>
              <a:srgbClr val="CAC9A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altLang="en-US" sz="2400">
                <a:latin typeface="굴림" pitchFamily="50" charset="-127"/>
              </a:endParaRPr>
            </a:p>
          </p:txBody>
        </p:sp>
        <p:sp>
          <p:nvSpPr>
            <p:cNvPr id="3081" name="Rectangle 9"/>
            <p:cNvSpPr>
              <a:spLocks noChangeArrowheads="1"/>
            </p:cNvSpPr>
            <p:nvPr/>
          </p:nvSpPr>
          <p:spPr bwMode="auto">
            <a:xfrm>
              <a:off x="288" y="192"/>
              <a:ext cx="336" cy="480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altLang="en-US" sz="2400">
                <a:latin typeface="굴림" pitchFamily="50" charset="-127"/>
              </a:endParaRPr>
            </a:p>
          </p:txBody>
        </p:sp>
        <p:sp>
          <p:nvSpPr>
            <p:cNvPr id="3082" name="Rectangle 10"/>
            <p:cNvSpPr>
              <a:spLocks noChangeArrowheads="1"/>
            </p:cNvSpPr>
            <p:nvPr/>
          </p:nvSpPr>
          <p:spPr bwMode="auto">
            <a:xfrm>
              <a:off x="0" y="672"/>
              <a:ext cx="288" cy="2640"/>
            </a:xfrm>
            <a:prstGeom prst="rect">
              <a:avLst/>
            </a:prstGeom>
            <a:gradFill rotWithShape="0">
              <a:gsLst>
                <a:gs pos="0">
                  <a:srgbClr val="C1AE8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altLang="en-US" sz="2400">
                <a:latin typeface="굴림" pitchFamily="50" charset="-127"/>
              </a:endParaRPr>
            </a:p>
          </p:txBody>
        </p:sp>
        <p:sp>
          <p:nvSpPr>
            <p:cNvPr id="3083" name="Rectangle 11"/>
            <p:cNvSpPr>
              <a:spLocks noChangeArrowheads="1"/>
            </p:cNvSpPr>
            <p:nvPr/>
          </p:nvSpPr>
          <p:spPr bwMode="auto">
            <a:xfrm>
              <a:off x="0" y="192"/>
              <a:ext cx="288" cy="4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altLang="en-US" sz="2400">
                <a:latin typeface="굴림" pitchFamily="50" charset="-127"/>
              </a:endParaRPr>
            </a:p>
          </p:txBody>
        </p:sp>
        <p:sp>
          <p:nvSpPr>
            <p:cNvPr id="3084" name="Rectangle 12"/>
            <p:cNvSpPr>
              <a:spLocks noChangeArrowheads="1"/>
            </p:cNvSpPr>
            <p:nvPr/>
          </p:nvSpPr>
          <p:spPr bwMode="auto">
            <a:xfrm>
              <a:off x="0" y="0"/>
              <a:ext cx="624" cy="192"/>
            </a:xfrm>
            <a:prstGeom prst="rect">
              <a:avLst/>
            </a:prstGeom>
            <a:solidFill>
              <a:srgbClr val="99CC00"/>
            </a:solidFill>
            <a:ln w="1905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altLang="en-US" sz="2400">
                <a:latin typeface="굴림" pitchFamily="50" charset="-127"/>
              </a:endParaRPr>
            </a:p>
          </p:txBody>
        </p:sp>
        <p:sp>
          <p:nvSpPr>
            <p:cNvPr id="3085" name="Rectangle 13"/>
            <p:cNvSpPr>
              <a:spLocks noChangeArrowheads="1"/>
            </p:cNvSpPr>
            <p:nvPr/>
          </p:nvSpPr>
          <p:spPr bwMode="auto">
            <a:xfrm>
              <a:off x="624" y="0"/>
              <a:ext cx="2976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altLang="en-US" sz="2400">
                <a:latin typeface="굴림" pitchFamily="50" charset="-127"/>
              </a:endParaRPr>
            </a:p>
          </p:txBody>
        </p:sp>
        <p:sp>
          <p:nvSpPr>
            <p:cNvPr id="3086" name="Line 14"/>
            <p:cNvSpPr>
              <a:spLocks noChangeShapeType="1"/>
            </p:cNvSpPr>
            <p:nvPr/>
          </p:nvSpPr>
          <p:spPr bwMode="auto">
            <a:xfrm flipV="1">
              <a:off x="288" y="192"/>
              <a:ext cx="0" cy="4128"/>
            </a:xfrm>
            <a:prstGeom prst="lin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87" name="Line 15"/>
            <p:cNvSpPr>
              <a:spLocks noChangeShapeType="1"/>
            </p:cNvSpPr>
            <p:nvPr/>
          </p:nvSpPr>
          <p:spPr bwMode="auto">
            <a:xfrm>
              <a:off x="288" y="4224"/>
              <a:ext cx="5472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88" name="Line 16"/>
            <p:cNvSpPr>
              <a:spLocks noChangeShapeType="1"/>
            </p:cNvSpPr>
            <p:nvPr/>
          </p:nvSpPr>
          <p:spPr bwMode="auto">
            <a:xfrm flipV="1">
              <a:off x="5520" y="0"/>
              <a:ext cx="0" cy="4224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89" name="Line 17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90" name="Line 18"/>
            <p:cNvSpPr>
              <a:spLocks noChangeShapeType="1"/>
            </p:cNvSpPr>
            <p:nvPr/>
          </p:nvSpPr>
          <p:spPr bwMode="auto">
            <a:xfrm flipH="1">
              <a:off x="3600" y="288"/>
              <a:ext cx="216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91" name="Line 19"/>
            <p:cNvSpPr>
              <a:spLocks noChangeShapeType="1"/>
            </p:cNvSpPr>
            <p:nvPr/>
          </p:nvSpPr>
          <p:spPr bwMode="auto">
            <a:xfrm flipV="1">
              <a:off x="3600" y="0"/>
              <a:ext cx="0" cy="28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92" name="Line 20"/>
            <p:cNvSpPr>
              <a:spLocks noChangeShapeType="1"/>
            </p:cNvSpPr>
            <p:nvPr/>
          </p:nvSpPr>
          <p:spPr bwMode="auto">
            <a:xfrm>
              <a:off x="5520" y="124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93" name="Line 21"/>
            <p:cNvSpPr>
              <a:spLocks noChangeShapeType="1"/>
            </p:cNvSpPr>
            <p:nvPr/>
          </p:nvSpPr>
          <p:spPr bwMode="auto">
            <a:xfrm>
              <a:off x="624" y="0"/>
              <a:ext cx="0" cy="672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94" name="Line 22"/>
            <p:cNvSpPr>
              <a:spLocks noChangeShapeType="1"/>
            </p:cNvSpPr>
            <p:nvPr/>
          </p:nvSpPr>
          <p:spPr bwMode="auto">
            <a:xfrm flipH="1">
              <a:off x="0" y="672"/>
              <a:ext cx="62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95" name="Line 23"/>
            <p:cNvSpPr>
              <a:spLocks noChangeShapeType="1"/>
            </p:cNvSpPr>
            <p:nvPr/>
          </p:nvSpPr>
          <p:spPr bwMode="auto">
            <a:xfrm flipV="1">
              <a:off x="1680" y="3936"/>
              <a:ext cx="0" cy="38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96" name="Line 24"/>
            <p:cNvSpPr>
              <a:spLocks noChangeShapeType="1"/>
            </p:cNvSpPr>
            <p:nvPr/>
          </p:nvSpPr>
          <p:spPr bwMode="auto">
            <a:xfrm>
              <a:off x="1680" y="3936"/>
              <a:ext cx="408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97" name="Line 25"/>
            <p:cNvSpPr>
              <a:spLocks noChangeShapeType="1"/>
            </p:cNvSpPr>
            <p:nvPr/>
          </p:nvSpPr>
          <p:spPr bwMode="auto">
            <a:xfrm flipH="1">
              <a:off x="0" y="3312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98" name="Line 26"/>
            <p:cNvSpPr>
              <a:spLocks noChangeShapeType="1"/>
            </p:cNvSpPr>
            <p:nvPr/>
          </p:nvSpPr>
          <p:spPr bwMode="auto">
            <a:xfrm flipH="1">
              <a:off x="0" y="3408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099" name="Rectangle 27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Century Gothic" pitchFamily="34" charset="0"/>
              <a:buNone/>
              <a:defRPr sz="2800"/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/>
          </a:p>
        </p:txBody>
      </p:sp>
      <p:sp>
        <p:nvSpPr>
          <p:cNvPr id="3104" name="Rectangle 32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106" name="Rectangle 3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64275"/>
            <a:ext cx="2133600" cy="384175"/>
          </a:xfrm>
        </p:spPr>
        <p:txBody>
          <a:bodyPr/>
          <a:lstStyle>
            <a:lvl1pPr>
              <a:defRPr/>
            </a:lvl1pPr>
          </a:lstStyle>
          <a:p>
            <a:fld id="{CDDD1FE4-A6E0-4234-A5CD-D1B75EEE4C97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19A2E7-D5D7-4992-B658-9E599932488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78773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56D301-6530-43FD-872D-6E49FDEB4D8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45362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6E028-BE99-450F-9B2D-28C24097E94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14824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AEEB3-7119-4EC4-B862-A9E68B1D2E6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39799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4059F-3029-4244-A618-80763235A36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90329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90641-02E6-490E-AF0A-7172DDE5141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15633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6B59B3-DD58-4C61-84F4-57C04FC89EC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67949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A021A-1DC4-4660-B65B-548CCEF662D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6801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037978-B84B-4C69-B177-EA9A719B8F6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11367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A22859-EE20-46C2-9FC1-412BF1067C7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8313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1968" y="4224"/>
              <a:ext cx="3792" cy="96"/>
            </a:xfrm>
            <a:prstGeom prst="rect">
              <a:avLst/>
            </a:prstGeom>
            <a:gradFill rotWithShape="0">
              <a:gsLst>
                <a:gs pos="0">
                  <a:srgbClr val="EBD7FF"/>
                </a:gs>
                <a:gs pos="100000">
                  <a:srgbClr val="0099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altLang="en-US" sz="2400">
                <a:latin typeface="굴림" pitchFamily="50" charset="-127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5520" y="1248"/>
              <a:ext cx="240" cy="2688"/>
            </a:xfrm>
            <a:prstGeom prst="rect">
              <a:avLst/>
            </a:prstGeom>
            <a:gradFill rotWithShape="0">
              <a:gsLst>
                <a:gs pos="0">
                  <a:srgbClr val="C1E7CE"/>
                </a:gs>
                <a:gs pos="100000">
                  <a:srgbClr val="3399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altLang="en-US" sz="2400">
                <a:latin typeface="굴림" pitchFamily="50" charset="-127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0" y="3312"/>
              <a:ext cx="288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altLang="en-US" sz="2400">
                <a:latin typeface="굴림" pitchFamily="50" charset="-127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0" y="3408"/>
              <a:ext cx="288" cy="91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altLang="en-US" sz="2400">
                <a:latin typeface="굴림" pitchFamily="50" charset="-127"/>
              </a:endParaRPr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5520" y="0"/>
              <a:ext cx="240" cy="12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altLang="en-US" sz="2400">
                <a:latin typeface="굴림" pitchFamily="50" charset="-127"/>
              </a:endParaRPr>
            </a:p>
          </p:txBody>
        </p:sp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>
              <a:off x="3600" y="0"/>
              <a:ext cx="1920" cy="192"/>
            </a:xfrm>
            <a:prstGeom prst="rect">
              <a:avLst/>
            </a:prstGeom>
            <a:solidFill>
              <a:srgbClr val="CAC9A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altLang="en-US" sz="2400">
                <a:latin typeface="굴림" pitchFamily="50" charset="-127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288" y="192"/>
              <a:ext cx="336" cy="480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altLang="en-US" sz="2400">
                <a:latin typeface="굴림" pitchFamily="50" charset="-127"/>
              </a:endParaRPr>
            </a:p>
          </p:txBody>
        </p:sp>
        <p:sp>
          <p:nvSpPr>
            <p:cNvPr id="1039" name="Rectangle 15"/>
            <p:cNvSpPr>
              <a:spLocks noChangeArrowheads="1"/>
            </p:cNvSpPr>
            <p:nvPr/>
          </p:nvSpPr>
          <p:spPr bwMode="auto">
            <a:xfrm>
              <a:off x="0" y="672"/>
              <a:ext cx="288" cy="2640"/>
            </a:xfrm>
            <a:prstGeom prst="rect">
              <a:avLst/>
            </a:prstGeom>
            <a:gradFill rotWithShape="0">
              <a:gsLst>
                <a:gs pos="0">
                  <a:srgbClr val="C1AE8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altLang="en-US" sz="2400">
                <a:latin typeface="굴림" pitchFamily="50" charset="-127"/>
              </a:endParaRPr>
            </a:p>
          </p:txBody>
        </p:sp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0" y="192"/>
              <a:ext cx="288" cy="4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altLang="en-US" sz="2400">
                <a:latin typeface="굴림" pitchFamily="50" charset="-127"/>
              </a:endParaRPr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0" y="0"/>
              <a:ext cx="624" cy="192"/>
            </a:xfrm>
            <a:prstGeom prst="rect">
              <a:avLst/>
            </a:prstGeom>
            <a:solidFill>
              <a:srgbClr val="99CC00"/>
            </a:solidFill>
            <a:ln w="1905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altLang="en-US" sz="2400">
                <a:latin typeface="굴림" pitchFamily="50" charset="-127"/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624" y="0"/>
              <a:ext cx="2976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altLang="en-US" sz="2400">
                <a:latin typeface="굴림" pitchFamily="50" charset="-127"/>
              </a:endParaRPr>
            </a:p>
          </p:txBody>
        </p:sp>
        <p:sp>
          <p:nvSpPr>
            <p:cNvPr id="1043" name="Line 19"/>
            <p:cNvSpPr>
              <a:spLocks noChangeShapeType="1"/>
            </p:cNvSpPr>
            <p:nvPr/>
          </p:nvSpPr>
          <p:spPr bwMode="auto">
            <a:xfrm flipV="1">
              <a:off x="288" y="192"/>
              <a:ext cx="0" cy="4128"/>
            </a:xfrm>
            <a:prstGeom prst="lin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44" name="Line 20"/>
            <p:cNvSpPr>
              <a:spLocks noChangeShapeType="1"/>
            </p:cNvSpPr>
            <p:nvPr/>
          </p:nvSpPr>
          <p:spPr bwMode="auto">
            <a:xfrm>
              <a:off x="288" y="4224"/>
              <a:ext cx="5472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45" name="Line 21"/>
            <p:cNvSpPr>
              <a:spLocks noChangeShapeType="1"/>
            </p:cNvSpPr>
            <p:nvPr/>
          </p:nvSpPr>
          <p:spPr bwMode="auto">
            <a:xfrm flipV="1">
              <a:off x="5520" y="0"/>
              <a:ext cx="0" cy="4224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46" name="Line 22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47" name="Line 23"/>
            <p:cNvSpPr>
              <a:spLocks noChangeShapeType="1"/>
            </p:cNvSpPr>
            <p:nvPr/>
          </p:nvSpPr>
          <p:spPr bwMode="auto">
            <a:xfrm flipH="1">
              <a:off x="3600" y="288"/>
              <a:ext cx="216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48" name="Line 24"/>
            <p:cNvSpPr>
              <a:spLocks noChangeShapeType="1"/>
            </p:cNvSpPr>
            <p:nvPr/>
          </p:nvSpPr>
          <p:spPr bwMode="auto">
            <a:xfrm flipV="1">
              <a:off x="3600" y="0"/>
              <a:ext cx="0" cy="28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49" name="Line 25"/>
            <p:cNvSpPr>
              <a:spLocks noChangeShapeType="1"/>
            </p:cNvSpPr>
            <p:nvPr/>
          </p:nvSpPr>
          <p:spPr bwMode="auto">
            <a:xfrm>
              <a:off x="5520" y="124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50" name="Line 26"/>
            <p:cNvSpPr>
              <a:spLocks noChangeShapeType="1"/>
            </p:cNvSpPr>
            <p:nvPr/>
          </p:nvSpPr>
          <p:spPr bwMode="auto">
            <a:xfrm>
              <a:off x="624" y="0"/>
              <a:ext cx="0" cy="672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51" name="Line 27"/>
            <p:cNvSpPr>
              <a:spLocks noChangeShapeType="1"/>
            </p:cNvSpPr>
            <p:nvPr/>
          </p:nvSpPr>
          <p:spPr bwMode="auto">
            <a:xfrm flipH="1">
              <a:off x="0" y="672"/>
              <a:ext cx="62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52" name="Line 28"/>
            <p:cNvSpPr>
              <a:spLocks noChangeShapeType="1"/>
            </p:cNvSpPr>
            <p:nvPr/>
          </p:nvSpPr>
          <p:spPr bwMode="auto">
            <a:xfrm flipV="1">
              <a:off x="1680" y="3936"/>
              <a:ext cx="0" cy="38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53" name="Line 29"/>
            <p:cNvSpPr>
              <a:spLocks noChangeShapeType="1"/>
            </p:cNvSpPr>
            <p:nvPr/>
          </p:nvSpPr>
          <p:spPr bwMode="auto">
            <a:xfrm>
              <a:off x="1680" y="3936"/>
              <a:ext cx="408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54" name="Line 30"/>
            <p:cNvSpPr>
              <a:spLocks noChangeShapeType="1"/>
            </p:cNvSpPr>
            <p:nvPr/>
          </p:nvSpPr>
          <p:spPr bwMode="auto">
            <a:xfrm flipH="1">
              <a:off x="0" y="3312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55" name="Line 31"/>
            <p:cNvSpPr>
              <a:spLocks noChangeShapeType="1"/>
            </p:cNvSpPr>
            <p:nvPr/>
          </p:nvSpPr>
          <p:spPr bwMode="auto">
            <a:xfrm flipH="1">
              <a:off x="0" y="3408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64275"/>
            <a:ext cx="21336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64275"/>
            <a:ext cx="28956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67450"/>
            <a:ext cx="21336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8B1F6904-525D-4A19-987B-6E82422A3028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800">
          <a:solidFill>
            <a:schemeClr val="bg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400">
          <a:solidFill>
            <a:schemeClr val="bg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2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340768"/>
            <a:ext cx="7276311" cy="4773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772400" cy="1470025"/>
          </a:xfrm>
        </p:spPr>
        <p:txBody>
          <a:bodyPr/>
          <a:lstStyle/>
          <a:p>
            <a:r>
              <a:rPr lang="en-GB" sz="6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Quran Appreciation</a:t>
            </a:r>
          </a:p>
        </p:txBody>
      </p:sp>
    </p:spTree>
    <p:extLst>
      <p:ext uri="{BB962C8B-B14F-4D97-AF65-F5344CB8AC3E}">
        <p14:creationId xmlns:p14="http://schemas.microsoft.com/office/powerpoint/2010/main" val="1676933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340768"/>
            <a:ext cx="6871531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eart 3"/>
          <p:cNvSpPr/>
          <p:nvPr/>
        </p:nvSpPr>
        <p:spPr>
          <a:xfrm rot="515450">
            <a:off x="7759653" y="5181750"/>
            <a:ext cx="905124" cy="113836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493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rgbClr val="00CC99"/>
            </a:gs>
            <a:gs pos="5000">
              <a:srgbClr val="FF3399"/>
            </a:gs>
            <a:gs pos="100000">
              <a:srgbClr val="FFFFC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683568" y="1052736"/>
            <a:ext cx="7622232" cy="591784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endParaRPr lang="en-GB" sz="2000" kern="0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206062"/>
            <a:ext cx="7910264" cy="486634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endParaRPr lang="en-GB" b="1" kern="0" dirty="0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482290"/>
            <a:ext cx="58220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 </a:t>
            </a:r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8" name="Rectangle 7"/>
          <p:cNvSpPr/>
          <p:nvPr/>
        </p:nvSpPr>
        <p:spPr>
          <a:xfrm>
            <a:off x="755576" y="1249590"/>
            <a:ext cx="763284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b="1" dirty="0">
                <a:solidFill>
                  <a:srgbClr val="000000"/>
                </a:solidFill>
              </a:rPr>
              <a:t>Lesson  5</a:t>
            </a:r>
          </a:p>
          <a:p>
            <a:pPr lvl="0"/>
            <a:endParaRPr lang="en-GB" sz="2400" b="1" dirty="0">
              <a:solidFill>
                <a:srgbClr val="000000"/>
              </a:solidFill>
            </a:endParaRPr>
          </a:p>
          <a:p>
            <a:r>
              <a:rPr lang="en-GB" sz="2400" b="1" dirty="0">
                <a:solidFill>
                  <a:srgbClr val="000000"/>
                </a:solidFill>
              </a:rPr>
              <a:t>LO: </a:t>
            </a:r>
            <a:r>
              <a:rPr lang="en-GB" sz="2400" b="1" dirty="0"/>
              <a:t>Studying verses 11-12</a:t>
            </a:r>
            <a:endParaRPr lang="en-GB" sz="2400" b="1" dirty="0">
              <a:solidFill>
                <a:srgbClr val="000000"/>
              </a:solidFill>
            </a:endParaRPr>
          </a:p>
          <a:p>
            <a:pPr lvl="0"/>
            <a:r>
              <a:rPr lang="en-GB" sz="2400" b="1" dirty="0">
                <a:solidFill>
                  <a:srgbClr val="000000"/>
                </a:solidFill>
              </a:rPr>
              <a:t>       Review/ Recap</a:t>
            </a:r>
          </a:p>
          <a:p>
            <a:pPr lvl="0"/>
            <a:endParaRPr lang="en-GB" sz="2400" b="1" dirty="0">
              <a:solidFill>
                <a:srgbClr val="000000"/>
              </a:solidFill>
            </a:endParaRPr>
          </a:p>
          <a:p>
            <a:pPr eaLnBrk="1" hangingPunct="1"/>
            <a:r>
              <a:rPr lang="en-GB" altLang="en-US" sz="2400" b="1" u="sng" dirty="0"/>
              <a:t>Starter:</a:t>
            </a:r>
          </a:p>
          <a:p>
            <a:pPr eaLnBrk="1" hangingPunct="1"/>
            <a:r>
              <a:rPr lang="en-GB" altLang="en-US" sz="2400" dirty="0"/>
              <a:t>What surah in the Holy Quran has 2 </a:t>
            </a:r>
          </a:p>
          <a:p>
            <a:pPr eaLnBrk="1" hangingPunct="1"/>
            <a:endParaRPr lang="en-GB" altLang="en-US" sz="1600" dirty="0"/>
          </a:p>
          <a:p>
            <a:pPr eaLnBrk="1" hangingPunct="1"/>
            <a:endParaRPr lang="en-GB" altLang="en-US" sz="2800" dirty="0"/>
          </a:p>
          <a:p>
            <a:pPr eaLnBrk="1" hangingPunct="1"/>
            <a:endParaRPr lang="en-GB" altLang="en-US" sz="2400" b="1" u="sng" dirty="0"/>
          </a:p>
          <a:p>
            <a:pPr eaLnBrk="1" hangingPunct="1"/>
            <a:r>
              <a:rPr lang="en-GB" altLang="en-US" sz="2400" dirty="0"/>
              <a:t>What surah doesn’t have a </a:t>
            </a:r>
            <a:r>
              <a:rPr lang="en-GB" altLang="en-US" sz="2400" dirty="0" err="1"/>
              <a:t>bismillah</a:t>
            </a:r>
            <a:r>
              <a:rPr lang="en-GB" altLang="en-US" sz="2400" dirty="0"/>
              <a:t>?</a:t>
            </a:r>
          </a:p>
          <a:p>
            <a:pPr eaLnBrk="1" hangingPunct="1"/>
            <a:endParaRPr lang="en-GB" altLang="en-US" sz="2400" b="1" u="sng" dirty="0"/>
          </a:p>
        </p:txBody>
      </p:sp>
      <p:pic>
        <p:nvPicPr>
          <p:cNvPr id="9" name="Picture 2" descr="http://4.bp.blogspot.com/-7ukgEAR_xWw/VDg-z69bcFI/AAAAAAAAAAg/tK-oikK9ewk/s1600/bismillah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000" y="4011657"/>
            <a:ext cx="5227796" cy="58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746019"/>
            <a:ext cx="1221970" cy="1193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410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rgbClr val="00CC99"/>
            </a:gs>
            <a:gs pos="5000">
              <a:srgbClr val="FF3399"/>
            </a:gs>
            <a:gs pos="100000">
              <a:srgbClr val="FFFFC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683568" y="1052736"/>
            <a:ext cx="7622232" cy="591784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endParaRPr lang="en-GB" sz="2000" kern="0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206062"/>
            <a:ext cx="7910264" cy="486634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endParaRPr lang="en-GB" b="1" kern="0" dirty="0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482290"/>
            <a:ext cx="58220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 </a:t>
            </a:r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68593" y="1033864"/>
            <a:ext cx="8208912" cy="555723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>
              <a:buFont typeface="Century Gothic" pitchFamily="34" charset="0"/>
              <a:buNone/>
            </a:pPr>
            <a:r>
              <a:rPr lang="en-GB" sz="2800" b="1" kern="0" dirty="0" err="1">
                <a:solidFill>
                  <a:schemeClr val="tx1"/>
                </a:solidFill>
              </a:rPr>
              <a:t>إِنَّمَا</a:t>
            </a:r>
            <a:r>
              <a:rPr lang="en-GB" sz="2800" b="1" kern="0" dirty="0">
                <a:solidFill>
                  <a:schemeClr val="tx1"/>
                </a:solidFill>
              </a:rPr>
              <a:t> </a:t>
            </a:r>
            <a:r>
              <a:rPr lang="en-GB" sz="2800" b="1" kern="0" dirty="0" err="1">
                <a:solidFill>
                  <a:schemeClr val="tx1"/>
                </a:solidFill>
              </a:rPr>
              <a:t>تُنذِرُ</a:t>
            </a:r>
            <a:r>
              <a:rPr lang="en-GB" sz="2800" b="1" kern="0" dirty="0">
                <a:solidFill>
                  <a:schemeClr val="tx1"/>
                </a:solidFill>
              </a:rPr>
              <a:t> </a:t>
            </a:r>
            <a:r>
              <a:rPr lang="en-GB" sz="2800" b="1" kern="0" dirty="0" err="1">
                <a:solidFill>
                  <a:schemeClr val="tx1"/>
                </a:solidFill>
              </a:rPr>
              <a:t>مَنِ</a:t>
            </a:r>
            <a:r>
              <a:rPr lang="en-GB" sz="2800" b="1" kern="0" dirty="0">
                <a:solidFill>
                  <a:schemeClr val="tx1"/>
                </a:solidFill>
              </a:rPr>
              <a:t> </a:t>
            </a:r>
            <a:r>
              <a:rPr lang="en-GB" sz="2800" b="1" kern="0" dirty="0" err="1">
                <a:solidFill>
                  <a:schemeClr val="tx1"/>
                </a:solidFill>
              </a:rPr>
              <a:t>اتَّبَعَ</a:t>
            </a:r>
            <a:r>
              <a:rPr lang="en-GB" sz="2800" b="1" kern="0" dirty="0">
                <a:solidFill>
                  <a:schemeClr val="tx1"/>
                </a:solidFill>
              </a:rPr>
              <a:t> </a:t>
            </a:r>
            <a:r>
              <a:rPr lang="en-GB" sz="2800" b="1" kern="0" dirty="0" err="1">
                <a:solidFill>
                  <a:schemeClr val="tx1"/>
                </a:solidFill>
              </a:rPr>
              <a:t>الذِّكْرَ</a:t>
            </a:r>
            <a:r>
              <a:rPr lang="en-GB" sz="2800" b="1" kern="0" dirty="0">
                <a:solidFill>
                  <a:schemeClr val="tx1"/>
                </a:solidFill>
              </a:rPr>
              <a:t> </a:t>
            </a:r>
            <a:r>
              <a:rPr lang="en-GB" sz="2800" b="1" kern="0" dirty="0" err="1">
                <a:solidFill>
                  <a:schemeClr val="tx1"/>
                </a:solidFill>
              </a:rPr>
              <a:t>وَخَشِيَ</a:t>
            </a:r>
            <a:r>
              <a:rPr lang="en-GB" sz="2800" b="1" kern="0" dirty="0">
                <a:solidFill>
                  <a:schemeClr val="tx1"/>
                </a:solidFill>
              </a:rPr>
              <a:t> </a:t>
            </a:r>
            <a:r>
              <a:rPr lang="en-GB" sz="2800" b="1" kern="0" dirty="0" err="1">
                <a:solidFill>
                  <a:schemeClr val="tx1"/>
                </a:solidFill>
              </a:rPr>
              <a:t>الرَّحْمَٰنَ</a:t>
            </a:r>
            <a:r>
              <a:rPr lang="en-GB" sz="2800" b="1" kern="0" dirty="0">
                <a:solidFill>
                  <a:schemeClr val="tx1"/>
                </a:solidFill>
              </a:rPr>
              <a:t> </a:t>
            </a:r>
            <a:r>
              <a:rPr lang="en-GB" sz="2800" b="1" kern="0" dirty="0" err="1">
                <a:solidFill>
                  <a:schemeClr val="tx1"/>
                </a:solidFill>
              </a:rPr>
              <a:t>بِالْغَيْبِ</a:t>
            </a:r>
            <a:r>
              <a:rPr lang="en-GB" sz="2800" b="1" kern="0" dirty="0">
                <a:solidFill>
                  <a:schemeClr val="tx1"/>
                </a:solidFill>
              </a:rPr>
              <a:t> ۖ </a:t>
            </a:r>
            <a:r>
              <a:rPr lang="en-GB" sz="2800" b="1" kern="0" dirty="0" err="1">
                <a:solidFill>
                  <a:schemeClr val="tx1"/>
                </a:solidFill>
              </a:rPr>
              <a:t>فَبَشِّرْهُ</a:t>
            </a:r>
            <a:r>
              <a:rPr lang="en-GB" sz="2800" b="1" kern="0" dirty="0">
                <a:solidFill>
                  <a:schemeClr val="tx1"/>
                </a:solidFill>
              </a:rPr>
              <a:t> </a:t>
            </a:r>
            <a:r>
              <a:rPr lang="en-GB" sz="2800" b="1" kern="0" dirty="0" err="1">
                <a:solidFill>
                  <a:schemeClr val="tx1"/>
                </a:solidFill>
              </a:rPr>
              <a:t>بِمَغْفِرَةٍ</a:t>
            </a:r>
            <a:r>
              <a:rPr lang="en-GB" sz="2800" b="1" kern="0" dirty="0">
                <a:solidFill>
                  <a:schemeClr val="tx1"/>
                </a:solidFill>
              </a:rPr>
              <a:t> </a:t>
            </a:r>
            <a:r>
              <a:rPr lang="en-GB" sz="2800" b="1" kern="0" dirty="0" err="1">
                <a:solidFill>
                  <a:schemeClr val="tx1"/>
                </a:solidFill>
              </a:rPr>
              <a:t>وَأَجْرٍ</a:t>
            </a:r>
            <a:r>
              <a:rPr lang="en-GB" sz="1800" b="1" kern="0" dirty="0">
                <a:solidFill>
                  <a:schemeClr val="tx1"/>
                </a:solidFill>
              </a:rPr>
              <a:t> </a:t>
            </a:r>
            <a:r>
              <a:rPr lang="en-GB" sz="1800" b="1" kern="0" dirty="0" err="1">
                <a:solidFill>
                  <a:schemeClr val="tx1"/>
                </a:solidFill>
              </a:rPr>
              <a:t>كَرِيمٍ</a:t>
            </a:r>
            <a:endParaRPr lang="en-GB" sz="1800" b="1" kern="0" dirty="0">
              <a:solidFill>
                <a:schemeClr val="tx1"/>
              </a:solidFill>
            </a:endParaRPr>
          </a:p>
          <a:p>
            <a:pPr marL="0" indent="0">
              <a:buFont typeface="Century Gothic" pitchFamily="34" charset="0"/>
              <a:buNone/>
            </a:pPr>
            <a:r>
              <a:rPr lang="en-GB" sz="1800" b="1" i="1" kern="0" dirty="0">
                <a:solidFill>
                  <a:schemeClr val="tx1"/>
                </a:solidFill>
              </a:rPr>
              <a:t>You can only warn him who follows the reminder and fears the Beneficent Allah in secret; so announce to him forgiveness and an </a:t>
            </a:r>
            <a:r>
              <a:rPr lang="en-GB" sz="1800" b="1" i="1" kern="0" dirty="0" err="1">
                <a:solidFill>
                  <a:schemeClr val="tx1"/>
                </a:solidFill>
              </a:rPr>
              <a:t>honorable</a:t>
            </a:r>
            <a:r>
              <a:rPr lang="en-GB" sz="1800" b="1" i="1" kern="0" dirty="0">
                <a:solidFill>
                  <a:schemeClr val="tx1"/>
                </a:solidFill>
              </a:rPr>
              <a:t> reward. </a:t>
            </a:r>
            <a:r>
              <a:rPr lang="en-GB" sz="1800" b="1" kern="0" dirty="0">
                <a:solidFill>
                  <a:schemeClr val="tx1"/>
                </a:solidFill>
              </a:rPr>
              <a:t>[36:11]</a:t>
            </a:r>
          </a:p>
          <a:p>
            <a:r>
              <a:rPr lang="en-GB" sz="1800" b="1" i="1" kern="0" dirty="0">
                <a:solidFill>
                  <a:schemeClr val="tx1"/>
                </a:solidFill>
              </a:rPr>
              <a:t>“…fears the Beneficent Allah” (</a:t>
            </a:r>
            <a:r>
              <a:rPr lang="en-GB" sz="1800" b="1" i="1" kern="0" dirty="0" err="1">
                <a:solidFill>
                  <a:schemeClr val="tx1"/>
                </a:solidFill>
              </a:rPr>
              <a:t>khashiya</a:t>
            </a:r>
            <a:r>
              <a:rPr lang="en-GB" sz="1800" b="1" i="1" kern="0" dirty="0">
                <a:solidFill>
                  <a:schemeClr val="tx1"/>
                </a:solidFill>
              </a:rPr>
              <a:t> al-Rahman </a:t>
            </a:r>
            <a:r>
              <a:rPr lang="en-GB" sz="1800" b="1" kern="0" dirty="0" err="1">
                <a:solidFill>
                  <a:schemeClr val="tx1"/>
                </a:solidFill>
              </a:rPr>
              <a:t>وَخَشِيَ</a:t>
            </a:r>
            <a:r>
              <a:rPr lang="en-GB" sz="1800" b="1" kern="0" dirty="0">
                <a:solidFill>
                  <a:schemeClr val="tx1"/>
                </a:solidFill>
              </a:rPr>
              <a:t> </a:t>
            </a:r>
            <a:r>
              <a:rPr lang="en-GB" sz="1800" b="1" kern="0" dirty="0" err="1">
                <a:solidFill>
                  <a:schemeClr val="tx1"/>
                </a:solidFill>
              </a:rPr>
              <a:t>الرَّحْمَٰن</a:t>
            </a:r>
            <a:r>
              <a:rPr lang="en-GB" sz="1800" b="1" kern="0" dirty="0">
                <a:solidFill>
                  <a:schemeClr val="tx1"/>
                </a:solidFill>
              </a:rPr>
              <a:t>): why would you fear</a:t>
            </a:r>
            <a:r>
              <a:rPr lang="en-GB" sz="1800" b="1" i="1" kern="0" dirty="0">
                <a:solidFill>
                  <a:schemeClr val="tx1"/>
                </a:solidFill>
              </a:rPr>
              <a:t> al-Rahman</a:t>
            </a:r>
            <a:r>
              <a:rPr lang="en-GB" sz="1800" b="1" kern="0" dirty="0">
                <a:solidFill>
                  <a:schemeClr val="tx1"/>
                </a:solidFill>
              </a:rPr>
              <a:t>? </a:t>
            </a:r>
          </a:p>
          <a:p>
            <a:r>
              <a:rPr lang="en-GB" sz="1800" b="1" kern="0" dirty="0">
                <a:solidFill>
                  <a:schemeClr val="tx1"/>
                </a:solidFill>
              </a:rPr>
              <a:t>This refers to the twofold balanced perspective of the believer towards Allah (SWT).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600" b="1" kern="0" dirty="0">
                <a:solidFill>
                  <a:schemeClr val="tx1"/>
                </a:solidFill>
              </a:rPr>
              <a:t>On the one hand, acknowledging to the Greatness 			           and Majesty of Allah (SWT), leads to fear and awe.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600" b="1" kern="0" dirty="0">
                <a:solidFill>
                  <a:schemeClr val="tx1"/>
                </a:solidFill>
              </a:rPr>
              <a:t>On the other hand, acknowledging His great Mercy leads on to have hope. </a:t>
            </a:r>
          </a:p>
          <a:p>
            <a:endParaRPr lang="en-GB" sz="2800" b="1" kern="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4941168"/>
            <a:ext cx="2762250" cy="144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737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rgbClr val="00CC99"/>
            </a:gs>
            <a:gs pos="5000">
              <a:srgbClr val="FF3399"/>
            </a:gs>
            <a:gs pos="100000">
              <a:srgbClr val="FFFFC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206062"/>
            <a:ext cx="7910264" cy="486634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endParaRPr lang="en-GB" b="1" kern="0" dirty="0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482290"/>
            <a:ext cx="58220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 </a:t>
            </a:r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9552" y="1494846"/>
            <a:ext cx="8064896" cy="435133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>
              <a:buFont typeface="Century Gothic" pitchFamily="34" charset="0"/>
              <a:buNone/>
            </a:pPr>
            <a:r>
              <a:rPr lang="en-GB" sz="2400" kern="0" dirty="0" err="1">
                <a:solidFill>
                  <a:schemeClr val="tx1"/>
                </a:solidFill>
              </a:rPr>
              <a:t>إِنَّا</a:t>
            </a:r>
            <a:r>
              <a:rPr lang="en-GB" sz="2400" kern="0" dirty="0">
                <a:solidFill>
                  <a:schemeClr val="tx1"/>
                </a:solidFill>
              </a:rPr>
              <a:t> </a:t>
            </a:r>
            <a:r>
              <a:rPr lang="en-GB" sz="2400" kern="0" dirty="0" err="1">
                <a:solidFill>
                  <a:schemeClr val="tx1"/>
                </a:solidFill>
              </a:rPr>
              <a:t>نَحْنُ</a:t>
            </a:r>
            <a:r>
              <a:rPr lang="en-GB" sz="2400" kern="0" dirty="0">
                <a:solidFill>
                  <a:schemeClr val="tx1"/>
                </a:solidFill>
              </a:rPr>
              <a:t> </a:t>
            </a:r>
            <a:r>
              <a:rPr lang="en-GB" sz="2400" kern="0" dirty="0" err="1">
                <a:solidFill>
                  <a:schemeClr val="tx1"/>
                </a:solidFill>
              </a:rPr>
              <a:t>نُحْيِي</a:t>
            </a:r>
            <a:r>
              <a:rPr lang="en-GB" sz="2400" kern="0" dirty="0">
                <a:solidFill>
                  <a:schemeClr val="tx1"/>
                </a:solidFill>
              </a:rPr>
              <a:t> </a:t>
            </a:r>
            <a:r>
              <a:rPr lang="en-GB" sz="2400" kern="0" dirty="0" err="1">
                <a:solidFill>
                  <a:schemeClr val="tx1"/>
                </a:solidFill>
              </a:rPr>
              <a:t>الْمَوْتَىٰ</a:t>
            </a:r>
            <a:r>
              <a:rPr lang="en-GB" sz="2400" kern="0" dirty="0">
                <a:solidFill>
                  <a:schemeClr val="tx1"/>
                </a:solidFill>
              </a:rPr>
              <a:t> </a:t>
            </a:r>
            <a:r>
              <a:rPr lang="en-GB" sz="2400" kern="0" dirty="0" err="1">
                <a:solidFill>
                  <a:schemeClr val="tx1"/>
                </a:solidFill>
              </a:rPr>
              <a:t>وَنَكْتُبُ</a:t>
            </a:r>
            <a:r>
              <a:rPr lang="en-GB" sz="2400" kern="0" dirty="0">
                <a:solidFill>
                  <a:schemeClr val="tx1"/>
                </a:solidFill>
              </a:rPr>
              <a:t> </a:t>
            </a:r>
            <a:r>
              <a:rPr lang="en-GB" sz="2400" kern="0" dirty="0" err="1">
                <a:solidFill>
                  <a:schemeClr val="tx1"/>
                </a:solidFill>
              </a:rPr>
              <a:t>مَا</a:t>
            </a:r>
            <a:r>
              <a:rPr lang="en-GB" sz="2400" kern="0" dirty="0">
                <a:solidFill>
                  <a:schemeClr val="tx1"/>
                </a:solidFill>
              </a:rPr>
              <a:t> </a:t>
            </a:r>
            <a:r>
              <a:rPr lang="en-GB" sz="2400" kern="0" dirty="0" err="1">
                <a:solidFill>
                  <a:schemeClr val="tx1"/>
                </a:solidFill>
              </a:rPr>
              <a:t>قَدَّمُوا</a:t>
            </a:r>
            <a:r>
              <a:rPr lang="en-GB" sz="2400" kern="0" dirty="0">
                <a:solidFill>
                  <a:schemeClr val="tx1"/>
                </a:solidFill>
              </a:rPr>
              <a:t> </a:t>
            </a:r>
            <a:r>
              <a:rPr lang="en-GB" sz="2400" kern="0" dirty="0" err="1">
                <a:solidFill>
                  <a:schemeClr val="tx1"/>
                </a:solidFill>
              </a:rPr>
              <a:t>وَآثَارَهُمْ</a:t>
            </a:r>
            <a:r>
              <a:rPr lang="en-GB" sz="2400" kern="0" dirty="0">
                <a:solidFill>
                  <a:schemeClr val="tx1"/>
                </a:solidFill>
              </a:rPr>
              <a:t> ۚ </a:t>
            </a:r>
            <a:r>
              <a:rPr lang="en-GB" sz="2400" kern="0" dirty="0" err="1">
                <a:solidFill>
                  <a:schemeClr val="tx1"/>
                </a:solidFill>
              </a:rPr>
              <a:t>وَكُلَّ</a:t>
            </a:r>
            <a:r>
              <a:rPr lang="en-GB" sz="2400" kern="0" dirty="0">
                <a:solidFill>
                  <a:schemeClr val="tx1"/>
                </a:solidFill>
              </a:rPr>
              <a:t> </a:t>
            </a:r>
            <a:r>
              <a:rPr lang="en-GB" sz="2400" kern="0" dirty="0" err="1">
                <a:solidFill>
                  <a:schemeClr val="tx1"/>
                </a:solidFill>
              </a:rPr>
              <a:t>شَيْءٍ</a:t>
            </a:r>
            <a:r>
              <a:rPr lang="en-GB" sz="2400" kern="0" dirty="0">
                <a:solidFill>
                  <a:schemeClr val="tx1"/>
                </a:solidFill>
              </a:rPr>
              <a:t> </a:t>
            </a:r>
            <a:r>
              <a:rPr lang="en-GB" sz="2400" kern="0" dirty="0" err="1">
                <a:solidFill>
                  <a:schemeClr val="tx1"/>
                </a:solidFill>
              </a:rPr>
              <a:t>أَحْصَيْنَاهُ</a:t>
            </a:r>
            <a:r>
              <a:rPr lang="en-GB" sz="2400" kern="0" dirty="0">
                <a:solidFill>
                  <a:schemeClr val="tx1"/>
                </a:solidFill>
              </a:rPr>
              <a:t> </a:t>
            </a:r>
            <a:r>
              <a:rPr lang="en-GB" sz="2400" kern="0" dirty="0" err="1">
                <a:solidFill>
                  <a:schemeClr val="tx1"/>
                </a:solidFill>
              </a:rPr>
              <a:t>فِي</a:t>
            </a:r>
            <a:r>
              <a:rPr lang="en-GB" sz="2400" kern="0" dirty="0">
                <a:solidFill>
                  <a:schemeClr val="tx1"/>
                </a:solidFill>
              </a:rPr>
              <a:t> </a:t>
            </a:r>
            <a:r>
              <a:rPr lang="en-GB" sz="2400" kern="0" dirty="0" err="1">
                <a:solidFill>
                  <a:schemeClr val="tx1"/>
                </a:solidFill>
              </a:rPr>
              <a:t>إِمَامٍ</a:t>
            </a:r>
            <a:r>
              <a:rPr lang="en-GB" sz="2400" kern="0" dirty="0">
                <a:solidFill>
                  <a:schemeClr val="tx1"/>
                </a:solidFill>
              </a:rPr>
              <a:t> </a:t>
            </a:r>
            <a:r>
              <a:rPr lang="en-GB" sz="2400" kern="0" dirty="0" err="1">
                <a:solidFill>
                  <a:schemeClr val="tx1"/>
                </a:solidFill>
              </a:rPr>
              <a:t>مُّبِينٍ</a:t>
            </a:r>
            <a:endParaRPr lang="en-GB" sz="2400" kern="0" dirty="0">
              <a:solidFill>
                <a:schemeClr val="tx1"/>
              </a:solidFill>
            </a:endParaRPr>
          </a:p>
          <a:p>
            <a:pPr marL="0" indent="0">
              <a:buFont typeface="Century Gothic" pitchFamily="34" charset="0"/>
              <a:buNone/>
            </a:pPr>
            <a:r>
              <a:rPr lang="en-GB" sz="2400" i="1" kern="0" dirty="0">
                <a:solidFill>
                  <a:schemeClr val="tx1"/>
                </a:solidFill>
              </a:rPr>
              <a:t>Indeed it is We who revive the dead and write what they have sent ahead and their effects [which they left behind], and We have figured everything in a manifest Imam. </a:t>
            </a:r>
            <a:r>
              <a:rPr lang="en-GB" sz="2400" kern="0" dirty="0">
                <a:solidFill>
                  <a:schemeClr val="tx1"/>
                </a:solidFill>
              </a:rPr>
              <a:t>[36:12]</a:t>
            </a:r>
          </a:p>
          <a:p>
            <a:pPr marL="0" indent="0">
              <a:buFont typeface="Century Gothic" pitchFamily="34" charset="0"/>
              <a:buNone/>
            </a:pPr>
            <a:endParaRPr lang="en-GB" sz="24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314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rgbClr val="00CC99"/>
            </a:gs>
            <a:gs pos="5000">
              <a:srgbClr val="FF3399"/>
            </a:gs>
            <a:gs pos="100000">
              <a:srgbClr val="FFFFC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206062"/>
            <a:ext cx="7910264" cy="486634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endParaRPr lang="en-GB" b="1" kern="0" dirty="0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482290"/>
            <a:ext cx="58220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 </a:t>
            </a:r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7544" y="1124744"/>
            <a:ext cx="8280920" cy="50323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sz="2000" kern="0" dirty="0">
                <a:solidFill>
                  <a:schemeClr val="tx1"/>
                </a:solidFill>
              </a:rPr>
              <a:t>All our good and bad deeds are being recorded on a continuous basis by the two angels dedicated to each human being. </a:t>
            </a:r>
          </a:p>
          <a:p>
            <a:r>
              <a:rPr lang="en-GB" sz="2000" kern="0" dirty="0">
                <a:solidFill>
                  <a:schemeClr val="tx1"/>
                </a:solidFill>
              </a:rPr>
              <a:t>However, this recording is not like the way we record things using a camera. This recording captures all aspects of each action – the apparent action, the intention behind it, the causes, the consequences, etc. </a:t>
            </a:r>
          </a:p>
          <a:p>
            <a:r>
              <a:rPr lang="en-GB" sz="2000" kern="0" dirty="0">
                <a:solidFill>
                  <a:schemeClr val="tx1"/>
                </a:solidFill>
              </a:rPr>
              <a:t>The two angels themselves are the vessels of the recording– </a:t>
            </a:r>
            <a:r>
              <a:rPr lang="en-GB" sz="2000" i="1" kern="0" dirty="0">
                <a:solidFill>
                  <a:schemeClr val="tx1"/>
                </a:solidFill>
              </a:rPr>
              <a:t>they</a:t>
            </a:r>
            <a:r>
              <a:rPr lang="en-GB" sz="2000" kern="0" dirty="0">
                <a:solidFill>
                  <a:schemeClr val="tx1"/>
                </a:solidFill>
              </a:rPr>
              <a:t> are the recorders as well as the records themselves. </a:t>
            </a:r>
          </a:p>
          <a:p>
            <a:r>
              <a:rPr lang="en-GB" sz="2000" kern="0" dirty="0">
                <a:solidFill>
                  <a:schemeClr val="tx1"/>
                </a:solidFill>
              </a:rPr>
              <a:t>The nature of good deeds and bad deeds are very different and hence, two different angels are required – one as a record of our good actions and the other as the record of our bad actions. </a:t>
            </a:r>
          </a:p>
          <a:p>
            <a:endParaRPr lang="en-GB" sz="24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447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rgbClr val="00CC99"/>
            </a:gs>
            <a:gs pos="5000">
              <a:srgbClr val="FF3399"/>
            </a:gs>
            <a:gs pos="100000">
              <a:srgbClr val="FFFFC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206062"/>
            <a:ext cx="7910264" cy="486634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endParaRPr lang="en-GB" b="1" kern="0" dirty="0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482290"/>
            <a:ext cx="58220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 </a:t>
            </a:r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990121"/>
            <a:ext cx="10515600" cy="862885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 algn="l"/>
            <a:r>
              <a:rPr lang="en-GB" b="1" kern="0" dirty="0">
                <a:latin typeface="+mn-lt"/>
              </a:rPr>
              <a:t>‘</a:t>
            </a:r>
            <a:r>
              <a:rPr lang="en-GB" sz="2800" b="1" kern="0" dirty="0" err="1">
                <a:solidFill>
                  <a:schemeClr val="tx1"/>
                </a:solidFill>
                <a:latin typeface="+mn-lt"/>
              </a:rPr>
              <a:t>Illiyeen</a:t>
            </a:r>
            <a:r>
              <a:rPr lang="en-GB" sz="2800" b="1" kern="0" dirty="0">
                <a:solidFill>
                  <a:schemeClr val="tx1"/>
                </a:solidFill>
                <a:latin typeface="+mn-lt"/>
              </a:rPr>
              <a:t> and </a:t>
            </a:r>
            <a:r>
              <a:rPr lang="en-GB" sz="2800" b="1" kern="0" dirty="0" err="1">
                <a:solidFill>
                  <a:schemeClr val="tx1"/>
                </a:solidFill>
                <a:latin typeface="+mn-lt"/>
              </a:rPr>
              <a:t>Sijjeen</a:t>
            </a:r>
            <a:r>
              <a:rPr lang="en-GB" b="1" kern="0" dirty="0">
                <a:latin typeface="+mn-lt"/>
              </a:rPr>
              <a:t>: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03297" y="2780928"/>
            <a:ext cx="7622232" cy="25350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110000"/>
              </a:lnSpc>
            </a:pPr>
            <a:r>
              <a:rPr lang="en-GB" sz="2000" kern="0" dirty="0">
                <a:solidFill>
                  <a:schemeClr val="tx1"/>
                </a:solidFill>
              </a:rPr>
              <a:t>After a person dies, his/her book of deeds (which are actually his/her two angels) are stored as individual “chapters” in an even greater more comprehensive “book” (an even greater angel). </a:t>
            </a:r>
          </a:p>
          <a:p>
            <a:pPr>
              <a:lnSpc>
                <a:spcPct val="110000"/>
              </a:lnSpc>
            </a:pPr>
            <a:r>
              <a:rPr lang="en-GB" sz="2000" kern="0" dirty="0">
                <a:solidFill>
                  <a:schemeClr val="tx1"/>
                </a:solidFill>
              </a:rPr>
              <a:t>The greater book that keeps the records of the good-doers is called </a:t>
            </a:r>
            <a:r>
              <a:rPr lang="en-GB" sz="2000" i="1" kern="0" dirty="0">
                <a:solidFill>
                  <a:schemeClr val="tx1"/>
                </a:solidFill>
              </a:rPr>
              <a:t>‘</a:t>
            </a:r>
            <a:r>
              <a:rPr lang="en-GB" sz="2000" i="1" kern="0" dirty="0" err="1">
                <a:solidFill>
                  <a:schemeClr val="tx1"/>
                </a:solidFill>
              </a:rPr>
              <a:t>Illiyyeen</a:t>
            </a:r>
            <a:r>
              <a:rPr lang="en-GB" sz="2000" kern="0" dirty="0">
                <a:solidFill>
                  <a:schemeClr val="tx1"/>
                </a:solidFill>
              </a:rPr>
              <a:t> and the greater book which keeps the records of the evil-doers is called </a:t>
            </a:r>
            <a:r>
              <a:rPr lang="en-GB" sz="2000" i="1" kern="0" dirty="0" err="1">
                <a:solidFill>
                  <a:schemeClr val="tx1"/>
                </a:solidFill>
              </a:rPr>
              <a:t>Sijjeen</a:t>
            </a:r>
            <a:r>
              <a:rPr lang="en-GB" sz="2000" i="1" kern="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8448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rgbClr val="00CC99"/>
            </a:gs>
            <a:gs pos="5000">
              <a:srgbClr val="FF3399"/>
            </a:gs>
            <a:gs pos="100000">
              <a:srgbClr val="FFFFC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206062"/>
            <a:ext cx="7910264" cy="486634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endParaRPr lang="en-GB" b="1" kern="0" dirty="0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482290"/>
            <a:ext cx="58220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 </a:t>
            </a:r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8" name="Rectangle 7"/>
          <p:cNvSpPr/>
          <p:nvPr/>
        </p:nvSpPr>
        <p:spPr>
          <a:xfrm>
            <a:off x="546670" y="464480"/>
            <a:ext cx="6348630" cy="38841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GB" b="1" dirty="0">
                <a:latin typeface="+mn-lt"/>
              </a:rPr>
              <a:t>‘</a:t>
            </a:r>
            <a:r>
              <a:rPr lang="en-GB" sz="2000" b="1" dirty="0" err="1">
                <a:latin typeface="+mn-lt"/>
              </a:rPr>
              <a:t>Illiyeen</a:t>
            </a:r>
            <a:r>
              <a:rPr lang="en-GB" b="1" dirty="0">
                <a:latin typeface="+mn-lt"/>
              </a:rPr>
              <a:t>:</a:t>
            </a:r>
            <a:endParaRPr lang="en-GB" dirty="0"/>
          </a:p>
          <a:p>
            <a:pPr algn="ctr">
              <a:lnSpc>
                <a:spcPct val="110000"/>
              </a:lnSpc>
            </a:pPr>
            <a:r>
              <a:rPr lang="en-GB" sz="2400" b="1" dirty="0"/>
              <a:t>كَلَّا </a:t>
            </a:r>
            <a:r>
              <a:rPr lang="en-GB" sz="2400" b="1" dirty="0" err="1"/>
              <a:t>إِنَّ</a:t>
            </a:r>
            <a:r>
              <a:rPr lang="en-GB" sz="2400" b="1" dirty="0"/>
              <a:t> </a:t>
            </a:r>
            <a:r>
              <a:rPr lang="en-GB" sz="2400" b="1" dirty="0" err="1"/>
              <a:t>كِتَابَ</a:t>
            </a:r>
            <a:r>
              <a:rPr lang="en-GB" sz="2400" b="1" dirty="0"/>
              <a:t> </a:t>
            </a:r>
            <a:r>
              <a:rPr lang="en-GB" sz="2400" b="1" dirty="0" err="1"/>
              <a:t>الْأَبْرَارِ</a:t>
            </a:r>
            <a:r>
              <a:rPr lang="en-GB" sz="2400" b="1" dirty="0"/>
              <a:t> </a:t>
            </a:r>
            <a:r>
              <a:rPr lang="en-GB" sz="2400" b="1" dirty="0" err="1"/>
              <a:t>لَفِي</a:t>
            </a:r>
            <a:r>
              <a:rPr lang="en-GB" sz="2400" b="1" dirty="0"/>
              <a:t> </a:t>
            </a:r>
            <a:r>
              <a:rPr lang="en-GB" sz="2400" b="1" dirty="0" err="1">
                <a:solidFill>
                  <a:srgbClr val="FF0000"/>
                </a:solidFill>
              </a:rPr>
              <a:t>عِلِّيِّينَ</a:t>
            </a:r>
            <a:endParaRPr lang="en-GB" sz="2400" b="1" dirty="0">
              <a:solidFill>
                <a:srgbClr val="FF0000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en-GB" i="1" dirty="0"/>
              <a:t>Nay! Most surely the record of the righteous shall be in the </a:t>
            </a:r>
            <a:r>
              <a:rPr lang="en-GB" i="1" dirty="0" err="1">
                <a:solidFill>
                  <a:srgbClr val="FF0000"/>
                </a:solidFill>
              </a:rPr>
              <a:t>Iliyin</a:t>
            </a:r>
            <a:r>
              <a:rPr lang="en-GB" i="1" dirty="0"/>
              <a:t>.</a:t>
            </a:r>
          </a:p>
          <a:p>
            <a:pPr algn="ctr">
              <a:lnSpc>
                <a:spcPct val="110000"/>
              </a:lnSpc>
            </a:pPr>
            <a:r>
              <a:rPr lang="en-GB" sz="2400" b="1" dirty="0" err="1"/>
              <a:t>وَمَا</a:t>
            </a:r>
            <a:r>
              <a:rPr lang="en-GB" sz="2400" b="1" dirty="0"/>
              <a:t> </a:t>
            </a:r>
            <a:r>
              <a:rPr lang="en-GB" sz="2400" b="1" dirty="0" err="1"/>
              <a:t>أَدْرَاكَ</a:t>
            </a:r>
            <a:r>
              <a:rPr lang="en-GB" sz="2400" b="1" dirty="0"/>
              <a:t> </a:t>
            </a:r>
            <a:r>
              <a:rPr lang="en-GB" sz="2400" b="1" dirty="0" err="1"/>
              <a:t>مَا</a:t>
            </a:r>
            <a:r>
              <a:rPr lang="en-GB" sz="2400" b="1" dirty="0"/>
              <a:t> </a:t>
            </a:r>
            <a:r>
              <a:rPr lang="en-GB" sz="2400" b="1" dirty="0" err="1">
                <a:solidFill>
                  <a:srgbClr val="FF0000"/>
                </a:solidFill>
              </a:rPr>
              <a:t>عِلِّيُّونَ</a:t>
            </a:r>
            <a:endParaRPr lang="en-GB" sz="2400" b="1" dirty="0">
              <a:solidFill>
                <a:srgbClr val="FF0000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en-GB" i="1" dirty="0"/>
              <a:t>And what will show you what is </a:t>
            </a:r>
            <a:r>
              <a:rPr lang="en-GB" i="1" dirty="0" err="1">
                <a:solidFill>
                  <a:srgbClr val="FF0000"/>
                </a:solidFill>
              </a:rPr>
              <a:t>Illeeyun</a:t>
            </a:r>
            <a:r>
              <a:rPr lang="en-GB" i="1" dirty="0"/>
              <a:t>?</a:t>
            </a:r>
          </a:p>
          <a:p>
            <a:pPr algn="ctr">
              <a:lnSpc>
                <a:spcPct val="110000"/>
              </a:lnSpc>
            </a:pPr>
            <a:r>
              <a:rPr lang="en-GB" sz="2400" b="1" dirty="0" err="1"/>
              <a:t>كِتَابٌ</a:t>
            </a:r>
            <a:r>
              <a:rPr lang="en-GB" sz="2400" b="1" dirty="0"/>
              <a:t> </a:t>
            </a:r>
            <a:r>
              <a:rPr lang="en-GB" sz="2400" b="1" dirty="0" err="1"/>
              <a:t>مَّرْقُومٌ</a:t>
            </a:r>
            <a:endParaRPr lang="en-GB" sz="2400" b="1" dirty="0"/>
          </a:p>
          <a:p>
            <a:pPr algn="ctr">
              <a:lnSpc>
                <a:spcPct val="110000"/>
              </a:lnSpc>
            </a:pPr>
            <a:r>
              <a:rPr lang="en-GB" i="1" dirty="0"/>
              <a:t>It is a written record,</a:t>
            </a:r>
          </a:p>
          <a:p>
            <a:pPr algn="ctr">
              <a:lnSpc>
                <a:spcPct val="110000"/>
              </a:lnSpc>
            </a:pPr>
            <a:r>
              <a:rPr lang="en-GB" sz="2400" b="1" dirty="0" err="1"/>
              <a:t>يَشْهَدُهُ</a:t>
            </a:r>
            <a:r>
              <a:rPr lang="en-GB" sz="2400" b="1" dirty="0"/>
              <a:t> </a:t>
            </a:r>
            <a:r>
              <a:rPr lang="en-GB" sz="2400" b="1" dirty="0" err="1"/>
              <a:t>الْمُقَرَّبُونَ</a:t>
            </a:r>
            <a:endParaRPr lang="en-GB" sz="2400" b="1" dirty="0"/>
          </a:p>
          <a:p>
            <a:pPr algn="ctr">
              <a:lnSpc>
                <a:spcPct val="110000"/>
              </a:lnSpc>
            </a:pPr>
            <a:r>
              <a:rPr lang="en-GB" i="1" dirty="0"/>
              <a:t>Those who are drawn near (to Allah) shall witness it. </a:t>
            </a:r>
            <a:r>
              <a:rPr lang="en-GB" dirty="0"/>
              <a:t>[83:18-21]</a:t>
            </a:r>
          </a:p>
        </p:txBody>
      </p:sp>
      <p:sp>
        <p:nvSpPr>
          <p:cNvPr id="9" name="Rectangle 8"/>
          <p:cNvSpPr/>
          <p:nvPr/>
        </p:nvSpPr>
        <p:spPr>
          <a:xfrm>
            <a:off x="4654375" y="4005064"/>
            <a:ext cx="4481848" cy="259468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tabLst>
                <a:tab pos="1520825" algn="l"/>
              </a:tabLst>
            </a:pPr>
            <a:r>
              <a:rPr lang="en-GB" sz="2000" b="1" dirty="0"/>
              <a:t>Sijjeen</a:t>
            </a:r>
            <a:endParaRPr lang="en-GB" sz="2000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  <a:tabLst>
                <a:tab pos="1520825" algn="l"/>
              </a:tabLst>
            </a:pPr>
            <a:r>
              <a:rPr lang="en-GB" sz="2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كَلَّا </a:t>
            </a:r>
            <a:r>
              <a:rPr lang="en-GB" sz="2400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إِنَّ</a:t>
            </a:r>
            <a:r>
              <a:rPr lang="en-GB" sz="2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كِتَابَ</a:t>
            </a:r>
            <a:r>
              <a:rPr lang="en-GB" sz="2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الْفُجَّارِ</a:t>
            </a:r>
            <a:r>
              <a:rPr lang="en-GB" sz="2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لَفِي</a:t>
            </a:r>
            <a:r>
              <a:rPr lang="en-GB" sz="2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سِجِّينٍ</a:t>
            </a:r>
            <a:endParaRPr lang="en-GB" i="1" dirty="0">
              <a:solidFill>
                <a:srgbClr val="FF000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  <a:tabLst>
                <a:tab pos="1520825" algn="l"/>
              </a:tabLst>
            </a:pPr>
            <a:r>
              <a:rPr lang="en-GB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Indeed, the record of the vicious is in </a:t>
            </a:r>
            <a:r>
              <a:rPr lang="en-GB" i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Sijjeen</a:t>
            </a:r>
            <a:r>
              <a:rPr lang="en-GB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GB" b="1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10000"/>
              </a:lnSpc>
              <a:tabLst>
                <a:tab pos="1520825" algn="l"/>
              </a:tabLst>
            </a:pPr>
            <a:r>
              <a:rPr lang="en-GB" sz="2400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وَمَا</a:t>
            </a:r>
            <a:r>
              <a:rPr lang="en-GB" sz="2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أَدْرَاكَ</a:t>
            </a:r>
            <a:r>
              <a:rPr lang="en-GB" sz="2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مَا</a:t>
            </a:r>
            <a:r>
              <a:rPr lang="en-GB" sz="2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سِجِّينٌ</a:t>
            </a:r>
            <a:endParaRPr lang="en-GB" sz="2400" i="1" dirty="0">
              <a:solidFill>
                <a:srgbClr val="FF000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  <a:tabLst>
                <a:tab pos="2637155" algn="ctr"/>
                <a:tab pos="3304540" algn="l"/>
                <a:tab pos="4545965" algn="l"/>
              </a:tabLst>
            </a:pPr>
            <a:r>
              <a:rPr lang="en-GB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And what will show you what is </a:t>
            </a:r>
            <a:r>
              <a:rPr lang="en-GB" i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Sijjeen</a:t>
            </a:r>
            <a:r>
              <a:rPr lang="en-GB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algn="ctr">
              <a:lnSpc>
                <a:spcPct val="110000"/>
              </a:lnSpc>
              <a:tabLst>
                <a:tab pos="2637155" algn="ctr"/>
                <a:tab pos="3304540" algn="l"/>
                <a:tab pos="4545965" algn="l"/>
              </a:tabLst>
            </a:pPr>
            <a:r>
              <a:rPr lang="en-GB" sz="2400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كِتَابٌ</a:t>
            </a:r>
            <a:r>
              <a:rPr lang="en-GB" sz="2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مَّرْقُومٌ</a:t>
            </a:r>
            <a:r>
              <a:rPr lang="en-GB" sz="2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10000"/>
              </a:lnSpc>
              <a:tabLst>
                <a:tab pos="2637155" algn="ctr"/>
                <a:tab pos="3304540" algn="l"/>
                <a:tab pos="4545965" algn="l"/>
              </a:tabLst>
            </a:pPr>
            <a:r>
              <a:rPr lang="en-GB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It is a written record. </a:t>
            </a:r>
            <a:r>
              <a:rPr lang="en-GB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[83:7-9]</a:t>
            </a:r>
          </a:p>
        </p:txBody>
      </p:sp>
    </p:spTree>
    <p:extLst>
      <p:ext uri="{BB962C8B-B14F-4D97-AF65-F5344CB8AC3E}">
        <p14:creationId xmlns:p14="http://schemas.microsoft.com/office/powerpoint/2010/main" val="3491823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rgbClr val="00CC99"/>
            </a:gs>
            <a:gs pos="5000">
              <a:srgbClr val="FF3399"/>
            </a:gs>
            <a:gs pos="100000">
              <a:srgbClr val="FFFFC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206062"/>
            <a:ext cx="7910264" cy="486634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endParaRPr lang="en-GB" b="1" kern="0" dirty="0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482290"/>
            <a:ext cx="58220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 </a:t>
            </a:r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838200" y="905978"/>
            <a:ext cx="4309864" cy="2160240"/>
          </a:xfrm>
          <a:prstGeom prst="wedgeRoundRectCallout">
            <a:avLst>
              <a:gd name="adj1" fmla="val -18369"/>
              <a:gd name="adj2" fmla="val 1584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Complete Task sheet and discuss answers together</a:t>
            </a:r>
          </a:p>
        </p:txBody>
      </p:sp>
      <p:pic>
        <p:nvPicPr>
          <p:cNvPr id="11" name="Picture 2" descr="http://geminilifeinfashion.myblog.arts.ac.uk/files/2014/02/grou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9000" y="3765632"/>
            <a:ext cx="3292577" cy="27493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3592700"/>
      </p:ext>
    </p:extLst>
  </p:cSld>
  <p:clrMapOvr>
    <a:masterClrMapping/>
  </p:clrMapOvr>
</p:sld>
</file>

<file path=ppt/theme/theme1.xml><?xml version="1.0" encoding="utf-8"?>
<a:theme xmlns:a="http://schemas.openxmlformats.org/drawingml/2006/main" name="Vertical and Horizontal design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6666"/>
        </a:dk1>
        <a:lt1>
          <a:srgbClr val="FFFFFF"/>
        </a:lt1>
        <a:dk2>
          <a:srgbClr val="5E761C"/>
        </a:dk2>
        <a:lt2>
          <a:srgbClr val="777777"/>
        </a:lt2>
        <a:accent1>
          <a:srgbClr val="D5F470"/>
        </a:accent1>
        <a:accent2>
          <a:srgbClr val="EDCCFB"/>
        </a:accent2>
        <a:accent3>
          <a:srgbClr val="FFFFFF"/>
        </a:accent3>
        <a:accent4>
          <a:srgbClr val="005656"/>
        </a:accent4>
        <a:accent5>
          <a:srgbClr val="E7F8BB"/>
        </a:accent5>
        <a:accent6>
          <a:srgbClr val="D7B9E3"/>
        </a:accent6>
        <a:hlink>
          <a:srgbClr val="FF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5F470"/>
        </a:accent1>
        <a:accent2>
          <a:srgbClr val="EDC9FB"/>
        </a:accent2>
        <a:accent3>
          <a:srgbClr val="FFFFFF"/>
        </a:accent3>
        <a:accent4>
          <a:srgbClr val="000000"/>
        </a:accent4>
        <a:accent5>
          <a:srgbClr val="E7F8BB"/>
        </a:accent5>
        <a:accent6>
          <a:srgbClr val="D7B6E3"/>
        </a:accent6>
        <a:hlink>
          <a:srgbClr val="BFC3F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6600"/>
        </a:dk2>
        <a:lt2>
          <a:srgbClr val="808080"/>
        </a:lt2>
        <a:accent1>
          <a:srgbClr val="FF6237"/>
        </a:accent1>
        <a:accent2>
          <a:srgbClr val="5F7BF1"/>
        </a:accent2>
        <a:accent3>
          <a:srgbClr val="FFFFFF"/>
        </a:accent3>
        <a:accent4>
          <a:srgbClr val="000000"/>
        </a:accent4>
        <a:accent5>
          <a:srgbClr val="FFB7AE"/>
        </a:accent5>
        <a:accent6>
          <a:srgbClr val="556FDA"/>
        </a:accent6>
        <a:hlink>
          <a:srgbClr val="15DF1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663300"/>
        </a:dk2>
        <a:lt2>
          <a:srgbClr val="808080"/>
        </a:lt2>
        <a:accent1>
          <a:srgbClr val="76C082"/>
        </a:accent1>
        <a:accent2>
          <a:srgbClr val="E3B06D"/>
        </a:accent2>
        <a:accent3>
          <a:srgbClr val="FFFFFF"/>
        </a:accent3>
        <a:accent4>
          <a:srgbClr val="000000"/>
        </a:accent4>
        <a:accent5>
          <a:srgbClr val="BDDCC1"/>
        </a:accent5>
        <a:accent6>
          <a:srgbClr val="CE9F62"/>
        </a:accent6>
        <a:hlink>
          <a:srgbClr val="D8EC42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8758</TotalTime>
  <Words>490</Words>
  <Application>Microsoft Office PowerPoint</Application>
  <PresentationFormat>On-screen Show (4:3)</PresentationFormat>
  <Paragraphs>64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Century Gothic</vt:lpstr>
      <vt:lpstr>굴림</vt:lpstr>
      <vt:lpstr>Times New Roman</vt:lpstr>
      <vt:lpstr>Wingdings</vt:lpstr>
      <vt:lpstr>Vertical and Horizontal design template</vt:lpstr>
      <vt:lpstr>Quran Appreciation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Tehsina</dc:creator>
  <cp:lastModifiedBy>Rumina Hashmani</cp:lastModifiedBy>
  <cp:revision>147</cp:revision>
  <dcterms:created xsi:type="dcterms:W3CDTF">2017-01-04T23:08:14Z</dcterms:created>
  <dcterms:modified xsi:type="dcterms:W3CDTF">2017-02-04T13:27:57Z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TC100690401033</vt:lpwstr>
  </property>
</Properties>
</file>