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5" r:id="rId4"/>
    <p:sldId id="286" r:id="rId5"/>
    <p:sldId id="287" r:id="rId6"/>
    <p:sldId id="288" r:id="rId7"/>
    <p:sldId id="289" r:id="rId8"/>
    <p:sldId id="290" r:id="rId9"/>
    <p:sldId id="291" r:id="rId10"/>
    <p:sldId id="292" r:id="rId11"/>
    <p:sldId id="293" r:id="rId12"/>
    <p:sldId id="294" r:id="rId1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99FF"/>
    <a:srgbClr val="FF3399"/>
    <a:srgbClr val="CCCCFF"/>
    <a:srgbClr val="FFFFCC"/>
    <a:srgbClr val="99CC00"/>
    <a:srgbClr val="3333CC"/>
    <a:srgbClr val="FF5555"/>
    <a:srgbClr val="0066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68" autoAdjust="0"/>
    <p:restoredTop sz="83094" autoAdjust="0"/>
  </p:normalViewPr>
  <p:slideViewPr>
    <p:cSldViewPr>
      <p:cViewPr varScale="1">
        <p:scale>
          <a:sx n="95" d="100"/>
          <a:sy n="95" d="100"/>
        </p:scale>
        <p:origin x="2082" y="84"/>
      </p:cViewPr>
      <p:guideLst>
        <p:guide orient="horz" pos="2160"/>
        <p:guide pos="2880"/>
      </p:guideLst>
    </p:cSldViewPr>
  </p:slideViewPr>
  <p:notesTextViewPr>
    <p:cViewPr>
      <p:scale>
        <a:sx n="150" d="100"/>
        <a:sy n="15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8E4E3-AD46-4383-8107-6FB0F903C996}" type="datetimeFigureOut">
              <a:rPr lang="en-GB" smtClean="0"/>
              <a:t>04/02/2017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6F2DA-3243-4669-8F06-AC0E7F41E3C0}" type="slidenum">
              <a:rPr lang="en-GB" smtClean="0"/>
              <a:t>‹#›</a:t>
            </a:fld>
            <a:endParaRPr lang="en-GB"/>
          </a:p>
        </p:txBody>
      </p:sp>
    </p:spTree>
    <p:extLst>
      <p:ext uri="{BB962C8B-B14F-4D97-AF65-F5344CB8AC3E}">
        <p14:creationId xmlns:p14="http://schemas.microsoft.com/office/powerpoint/2010/main" val="273464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Yusuf_(surah)" TargetMode="External"/><Relationship Id="rId13" Type="http://schemas.openxmlformats.org/officeDocument/2006/relationships/hyperlink" Target="https://en.wikipedia.org/wiki/Ta-Ha" TargetMode="External"/><Relationship Id="rId18" Type="http://schemas.openxmlformats.org/officeDocument/2006/relationships/hyperlink" Target="https://en.wikipedia.org/wiki/Ar-Rum" TargetMode="External"/><Relationship Id="rId26" Type="http://schemas.openxmlformats.org/officeDocument/2006/relationships/hyperlink" Target="https://en.wikipedia.org/wiki/Az-Zukhruf" TargetMode="External"/><Relationship Id="rId3" Type="http://schemas.openxmlformats.org/officeDocument/2006/relationships/hyperlink" Target="https://en.wikipedia.org/wiki/Al-Baqara" TargetMode="External"/><Relationship Id="rId21" Type="http://schemas.openxmlformats.org/officeDocument/2006/relationships/hyperlink" Target="https://en.wikipedia.org/wiki/Ya_Sin" TargetMode="External"/><Relationship Id="rId7" Type="http://schemas.openxmlformats.org/officeDocument/2006/relationships/hyperlink" Target="https://en.wikipedia.org/wiki/Hud_(surah)" TargetMode="External"/><Relationship Id="rId12" Type="http://schemas.openxmlformats.org/officeDocument/2006/relationships/hyperlink" Target="https://en.wikipedia.org/wiki/Maryam_(surah)" TargetMode="External"/><Relationship Id="rId17" Type="http://schemas.openxmlformats.org/officeDocument/2006/relationships/hyperlink" Target="https://en.wikipedia.org/wiki/Al-Ankabut" TargetMode="External"/><Relationship Id="rId25" Type="http://schemas.openxmlformats.org/officeDocument/2006/relationships/hyperlink" Target="https://en.wikipedia.org/wiki/Ash-Shura" TargetMode="External"/><Relationship Id="rId2" Type="http://schemas.openxmlformats.org/officeDocument/2006/relationships/slide" Target="../slides/slide3.xml"/><Relationship Id="rId16" Type="http://schemas.openxmlformats.org/officeDocument/2006/relationships/hyperlink" Target="https://en.wikipedia.org/wiki/Al-Qasas" TargetMode="External"/><Relationship Id="rId20" Type="http://schemas.openxmlformats.org/officeDocument/2006/relationships/hyperlink" Target="https://en.wikipedia.org/wiki/As-Sajda" TargetMode="External"/><Relationship Id="rId29" Type="http://schemas.openxmlformats.org/officeDocument/2006/relationships/hyperlink" Target="https://en.wikipedia.org/wiki/Al-Ahqaf" TargetMode="External"/><Relationship Id="rId1" Type="http://schemas.openxmlformats.org/officeDocument/2006/relationships/notesMaster" Target="../notesMasters/notesMaster1.xml"/><Relationship Id="rId6" Type="http://schemas.openxmlformats.org/officeDocument/2006/relationships/hyperlink" Target="https://en.wikipedia.org/wiki/Yunus_(surah)" TargetMode="External"/><Relationship Id="rId11" Type="http://schemas.openxmlformats.org/officeDocument/2006/relationships/hyperlink" Target="https://en.wikipedia.org/wiki/Al-Hijr_(surah)" TargetMode="External"/><Relationship Id="rId24" Type="http://schemas.openxmlformats.org/officeDocument/2006/relationships/hyperlink" Target="https://en.wikipedia.org/wiki/Fussilat" TargetMode="External"/><Relationship Id="rId5" Type="http://schemas.openxmlformats.org/officeDocument/2006/relationships/hyperlink" Target="https://en.wikipedia.org/wiki/Al-A'raf" TargetMode="External"/><Relationship Id="rId15" Type="http://schemas.openxmlformats.org/officeDocument/2006/relationships/hyperlink" Target="https://en.wikipedia.org/wiki/An-Naml" TargetMode="External"/><Relationship Id="rId23" Type="http://schemas.openxmlformats.org/officeDocument/2006/relationships/hyperlink" Target="https://en.wikipedia.org/wiki/Ghafir" TargetMode="External"/><Relationship Id="rId28" Type="http://schemas.openxmlformats.org/officeDocument/2006/relationships/hyperlink" Target="https://en.wikipedia.org/wiki/Al-Jathiya" TargetMode="External"/><Relationship Id="rId10" Type="http://schemas.openxmlformats.org/officeDocument/2006/relationships/hyperlink" Target="https://en.wikipedia.org/wiki/Ibrahim_(surah)" TargetMode="External"/><Relationship Id="rId19" Type="http://schemas.openxmlformats.org/officeDocument/2006/relationships/hyperlink" Target="https://en.wikipedia.org/wiki/Luqman" TargetMode="External"/><Relationship Id="rId31" Type="http://schemas.openxmlformats.org/officeDocument/2006/relationships/hyperlink" Target="https://en.wikipedia.org/wiki/Al-Qalam" TargetMode="External"/><Relationship Id="rId4" Type="http://schemas.openxmlformats.org/officeDocument/2006/relationships/hyperlink" Target="https://en.wikipedia.org/wiki/Al_Imran" TargetMode="External"/><Relationship Id="rId9" Type="http://schemas.openxmlformats.org/officeDocument/2006/relationships/hyperlink" Target="https://en.wikipedia.org/wiki/Ar-Ra'd" TargetMode="External"/><Relationship Id="rId14" Type="http://schemas.openxmlformats.org/officeDocument/2006/relationships/hyperlink" Target="https://en.wikipedia.org/wiki/Ash-Shu'ara" TargetMode="External"/><Relationship Id="rId22" Type="http://schemas.openxmlformats.org/officeDocument/2006/relationships/hyperlink" Target="https://en.wikipedia.org/wiki/Sad_(surah)" TargetMode="External"/><Relationship Id="rId27" Type="http://schemas.openxmlformats.org/officeDocument/2006/relationships/hyperlink" Target="https://en.wikipedia.org/wiki/Ad-Dukhan" TargetMode="External"/><Relationship Id="rId30" Type="http://schemas.openxmlformats.org/officeDocument/2006/relationships/hyperlink" Target="https://en.wikipedia.org/wiki/Qaf_(surah)"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sz="1200" u="sng" kern="1200" dirty="0">
                <a:solidFill>
                  <a:schemeClr val="tx1"/>
                </a:solidFill>
                <a:effectLst/>
                <a:latin typeface="+mn-lt"/>
                <a:ea typeface="+mn-ea"/>
                <a:cs typeface="+mn-cs"/>
                <a:hlinkClick r:id="rId3" tooltip="Al-Baqara"/>
              </a:rPr>
              <a:t>Answers: </a:t>
            </a:r>
          </a:p>
          <a:p>
            <a:pPr>
              <a:spcBef>
                <a:spcPct val="0"/>
              </a:spcBef>
            </a:pPr>
            <a:endParaRPr lang="en-GB" sz="1200" u="sng" kern="1200" dirty="0">
              <a:solidFill>
                <a:schemeClr val="tx1"/>
              </a:solidFill>
              <a:effectLst/>
              <a:latin typeface="+mn-lt"/>
              <a:ea typeface="+mn-ea"/>
              <a:cs typeface="+mn-cs"/>
              <a:hlinkClick r:id="rId3" tooltip="Al-Baqara"/>
            </a:endParaRPr>
          </a:p>
          <a:p>
            <a:pPr>
              <a:spcBef>
                <a:spcPct val="0"/>
              </a:spcBef>
            </a:pPr>
            <a:r>
              <a:rPr lang="en-GB" sz="1200" u="sng" kern="1200" dirty="0" err="1">
                <a:solidFill>
                  <a:schemeClr val="tx1"/>
                </a:solidFill>
                <a:effectLst/>
                <a:latin typeface="+mn-lt"/>
                <a:ea typeface="+mn-ea"/>
                <a:cs typeface="+mn-cs"/>
                <a:hlinkClick r:id="rId3" tooltip="Al-Baqara"/>
              </a:rPr>
              <a:t>Sura</a:t>
            </a:r>
            <a:r>
              <a:rPr lang="en-GB" sz="1200" u="sng" kern="1200" dirty="0">
                <a:solidFill>
                  <a:schemeClr val="tx1"/>
                </a:solidFill>
                <a:effectLst/>
                <a:latin typeface="+mn-lt"/>
                <a:ea typeface="+mn-ea"/>
                <a:cs typeface="+mn-cs"/>
                <a:hlinkClick r:id="rId3" tooltip="Al-Baqara"/>
              </a:rPr>
              <a:t> al-</a:t>
            </a:r>
            <a:r>
              <a:rPr lang="en-GB" sz="1200" u="sng" kern="1200" dirty="0" err="1">
                <a:solidFill>
                  <a:schemeClr val="tx1"/>
                </a:solidFill>
                <a:effectLst/>
                <a:latin typeface="+mn-lt"/>
                <a:ea typeface="+mn-ea"/>
                <a:cs typeface="+mn-cs"/>
                <a:hlinkClick r:id="rId3" tooltip="Al-Baqara"/>
              </a:rPr>
              <a:t>Baqarah</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Mīm</a:t>
            </a:r>
            <a:r>
              <a:rPr lang="en-GB" dirty="0">
                <a:effectLst/>
              </a:rPr>
              <a:t> </a:t>
            </a:r>
            <a:r>
              <a:rPr lang="ar-AE" dirty="0">
                <a:effectLst/>
              </a:rPr>
              <a:t>ألم</a:t>
            </a:r>
            <a:r>
              <a:rPr lang="en-GB" sz="1200" u="none" strike="noStrike" kern="1200" dirty="0" err="1">
                <a:solidFill>
                  <a:schemeClr val="tx1"/>
                </a:solidFill>
                <a:effectLst/>
                <a:latin typeface="+mn-lt"/>
                <a:ea typeface="+mn-ea"/>
                <a:cs typeface="+mn-cs"/>
                <a:hlinkClick r:id="rId4" tooltip="Al Imran"/>
              </a:rPr>
              <a:t>Āl</a:t>
            </a:r>
            <a:r>
              <a:rPr lang="en-GB" sz="1200" u="none" strike="noStrike" kern="1200" dirty="0">
                <a:solidFill>
                  <a:schemeClr val="tx1"/>
                </a:solidFill>
                <a:effectLst/>
                <a:latin typeface="+mn-lt"/>
                <a:ea typeface="+mn-ea"/>
                <a:cs typeface="+mn-cs"/>
                <a:hlinkClick r:id="rId4" tooltip="Al Imran"/>
              </a:rPr>
              <a:t> </a:t>
            </a:r>
            <a:r>
              <a:rPr lang="en-GB" sz="1200" u="none" strike="noStrike" kern="1200" dirty="0" err="1">
                <a:solidFill>
                  <a:schemeClr val="tx1"/>
                </a:solidFill>
                <a:effectLst/>
                <a:latin typeface="+mn-lt"/>
                <a:ea typeface="+mn-ea"/>
                <a:cs typeface="+mn-cs"/>
                <a:hlinkClick r:id="rId4" tooltip="Al Imran"/>
              </a:rPr>
              <a:t>Imrān</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Mīm</a:t>
            </a:r>
            <a:r>
              <a:rPr lang="en-GB" dirty="0">
                <a:effectLst/>
              </a:rPr>
              <a:t> </a:t>
            </a:r>
            <a:r>
              <a:rPr lang="ar-AE" dirty="0">
                <a:effectLst/>
              </a:rPr>
              <a:t>ألم</a:t>
            </a:r>
            <a:r>
              <a:rPr lang="en-GB" sz="1200" u="none" strike="noStrike" kern="1200" dirty="0">
                <a:solidFill>
                  <a:schemeClr val="tx1"/>
                </a:solidFill>
                <a:effectLst/>
                <a:latin typeface="+mn-lt"/>
                <a:ea typeface="+mn-ea"/>
                <a:cs typeface="+mn-cs"/>
                <a:hlinkClick r:id="rId5" tooltip="Al-A'raf"/>
              </a:rPr>
              <a:t>al-</a:t>
            </a:r>
            <a:r>
              <a:rPr lang="en-GB" sz="1200" u="none" strike="noStrike" kern="1200" dirty="0" err="1">
                <a:solidFill>
                  <a:schemeClr val="tx1"/>
                </a:solidFill>
                <a:effectLst/>
                <a:latin typeface="+mn-lt"/>
                <a:ea typeface="+mn-ea"/>
                <a:cs typeface="+mn-cs"/>
                <a:hlinkClick r:id="rId5" tooltip="Al-A'raf"/>
              </a:rPr>
              <a:t>Aʿrāf</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Mīm</a:t>
            </a:r>
            <a:r>
              <a:rPr lang="en-GB" i="1" dirty="0">
                <a:effectLst/>
              </a:rPr>
              <a:t> </a:t>
            </a:r>
            <a:r>
              <a:rPr lang="en-GB" i="1" dirty="0" err="1">
                <a:effectLst/>
              </a:rPr>
              <a:t>Ṣād</a:t>
            </a:r>
            <a:r>
              <a:rPr lang="en-GB" dirty="0">
                <a:effectLst/>
              </a:rPr>
              <a:t> </a:t>
            </a:r>
            <a:r>
              <a:rPr lang="ar-AE" dirty="0">
                <a:effectLst/>
              </a:rPr>
              <a:t>ألمص</a:t>
            </a:r>
            <a:r>
              <a:rPr lang="en-GB" sz="1200" u="none" strike="noStrike" kern="1200" dirty="0" err="1">
                <a:solidFill>
                  <a:schemeClr val="tx1"/>
                </a:solidFill>
                <a:effectLst/>
                <a:latin typeface="+mn-lt"/>
                <a:ea typeface="+mn-ea"/>
                <a:cs typeface="+mn-cs"/>
                <a:hlinkClick r:id="rId6" tooltip="Yunus (surah)"/>
              </a:rPr>
              <a:t>Yūnus</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Rāʾ</a:t>
            </a:r>
            <a:r>
              <a:rPr lang="en-GB" dirty="0">
                <a:effectLst/>
              </a:rPr>
              <a:t> </a:t>
            </a:r>
            <a:r>
              <a:rPr lang="ar-AE" dirty="0">
                <a:effectLst/>
              </a:rPr>
              <a:t>ألر</a:t>
            </a:r>
            <a:r>
              <a:rPr lang="en-GB" sz="1200" u="none" strike="noStrike" kern="1200" dirty="0" err="1">
                <a:solidFill>
                  <a:schemeClr val="tx1"/>
                </a:solidFill>
                <a:effectLst/>
                <a:latin typeface="+mn-lt"/>
                <a:ea typeface="+mn-ea"/>
                <a:cs typeface="+mn-cs"/>
                <a:hlinkClick r:id="rId7" tooltip="Hud (surah)"/>
              </a:rPr>
              <a:t>Hūd</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Rāʾ</a:t>
            </a:r>
            <a:r>
              <a:rPr lang="en-GB" dirty="0">
                <a:effectLst/>
              </a:rPr>
              <a:t> </a:t>
            </a:r>
            <a:r>
              <a:rPr lang="ar-AE" dirty="0">
                <a:effectLst/>
              </a:rPr>
              <a:t>ألر</a:t>
            </a:r>
            <a:r>
              <a:rPr lang="en-GB" sz="1200" u="none" strike="noStrike" kern="1200" dirty="0" err="1">
                <a:solidFill>
                  <a:schemeClr val="tx1"/>
                </a:solidFill>
                <a:effectLst/>
                <a:latin typeface="+mn-lt"/>
                <a:ea typeface="+mn-ea"/>
                <a:cs typeface="+mn-cs"/>
                <a:hlinkClick r:id="rId8" tooltip="Yusuf (surah)"/>
              </a:rPr>
              <a:t>Yūsuf</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Rāʾ</a:t>
            </a:r>
            <a:r>
              <a:rPr lang="en-GB" dirty="0">
                <a:effectLst/>
              </a:rPr>
              <a:t> </a:t>
            </a:r>
            <a:r>
              <a:rPr lang="ar-AE" dirty="0">
                <a:effectLst/>
              </a:rPr>
              <a:t>ألر</a:t>
            </a:r>
            <a:r>
              <a:rPr lang="en-GB" sz="1200" u="none" strike="noStrike" kern="1200" dirty="0" err="1">
                <a:solidFill>
                  <a:schemeClr val="tx1"/>
                </a:solidFill>
                <a:effectLst/>
                <a:latin typeface="+mn-lt"/>
                <a:ea typeface="+mn-ea"/>
                <a:cs typeface="+mn-cs"/>
                <a:hlinkClick r:id="rId9" tooltip="Ar-Ra'd"/>
              </a:rPr>
              <a:t>Ar-Raʿd</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Mīm</a:t>
            </a:r>
            <a:r>
              <a:rPr lang="en-GB" i="1" dirty="0">
                <a:effectLst/>
              </a:rPr>
              <a:t> </a:t>
            </a:r>
            <a:r>
              <a:rPr lang="en-GB" i="1" dirty="0" err="1">
                <a:effectLst/>
              </a:rPr>
              <a:t>Rāʾ</a:t>
            </a:r>
            <a:r>
              <a:rPr lang="en-GB" dirty="0">
                <a:effectLst/>
              </a:rPr>
              <a:t> </a:t>
            </a:r>
            <a:r>
              <a:rPr lang="ar-AE" dirty="0">
                <a:effectLst/>
              </a:rPr>
              <a:t>ألمر</a:t>
            </a:r>
            <a:r>
              <a:rPr lang="en-GB" sz="1200" u="none" strike="noStrike" kern="1200" dirty="0" err="1">
                <a:solidFill>
                  <a:schemeClr val="tx1"/>
                </a:solidFill>
                <a:effectLst/>
                <a:latin typeface="+mn-lt"/>
                <a:ea typeface="+mn-ea"/>
                <a:cs typeface="+mn-cs"/>
                <a:hlinkClick r:id="rId10" tooltip="Ibrahim (surah)"/>
              </a:rPr>
              <a:t>Ibrāhīm</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Rāʾ</a:t>
            </a:r>
            <a:r>
              <a:rPr lang="en-GB" dirty="0">
                <a:effectLst/>
              </a:rPr>
              <a:t> </a:t>
            </a:r>
            <a:r>
              <a:rPr lang="ar-AE" dirty="0">
                <a:effectLst/>
              </a:rPr>
              <a:t>ألر</a:t>
            </a:r>
            <a:r>
              <a:rPr lang="en-GB" sz="1200" u="none" strike="noStrike" kern="1200" dirty="0">
                <a:solidFill>
                  <a:schemeClr val="tx1"/>
                </a:solidFill>
                <a:effectLst/>
                <a:latin typeface="+mn-lt"/>
                <a:ea typeface="+mn-ea"/>
                <a:cs typeface="+mn-cs"/>
                <a:hlinkClick r:id="rId11" tooltip="Al-Hijr (surah)"/>
              </a:rPr>
              <a:t>al-</a:t>
            </a:r>
            <a:r>
              <a:rPr lang="en-GB" sz="1200" u="none" strike="noStrike" kern="1200" dirty="0" err="1">
                <a:solidFill>
                  <a:schemeClr val="tx1"/>
                </a:solidFill>
                <a:effectLst/>
                <a:latin typeface="+mn-lt"/>
                <a:ea typeface="+mn-ea"/>
                <a:cs typeface="+mn-cs"/>
                <a:hlinkClick r:id="rId11" tooltip="Al-Hijr (surah)"/>
              </a:rPr>
              <a:t>Ḥijr</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Rāʾ</a:t>
            </a:r>
            <a:r>
              <a:rPr lang="en-GB" dirty="0">
                <a:effectLst/>
              </a:rPr>
              <a:t> </a:t>
            </a:r>
            <a:r>
              <a:rPr lang="ar-AE" dirty="0">
                <a:effectLst/>
              </a:rPr>
              <a:t>ألر</a:t>
            </a:r>
            <a:r>
              <a:rPr lang="en-GB" sz="1200" u="none" strike="noStrike" kern="1200" dirty="0" err="1">
                <a:solidFill>
                  <a:schemeClr val="tx1"/>
                </a:solidFill>
                <a:effectLst/>
                <a:latin typeface="+mn-lt"/>
                <a:ea typeface="+mn-ea"/>
                <a:cs typeface="+mn-cs"/>
                <a:hlinkClick r:id="rId12" tooltip="Maryam (surah)"/>
              </a:rPr>
              <a:t>Maryam</a:t>
            </a:r>
            <a:r>
              <a:rPr lang="en-GB" i="1" dirty="0" err="1">
                <a:effectLst/>
              </a:rPr>
              <a:t>Kāf</a:t>
            </a:r>
            <a:r>
              <a:rPr lang="en-GB" i="1" dirty="0">
                <a:effectLst/>
              </a:rPr>
              <a:t> </a:t>
            </a:r>
            <a:r>
              <a:rPr lang="en-GB" i="1" dirty="0" err="1">
                <a:effectLst/>
              </a:rPr>
              <a:t>Hāʾ</a:t>
            </a:r>
            <a:r>
              <a:rPr lang="en-GB" i="1" dirty="0">
                <a:effectLst/>
              </a:rPr>
              <a:t> </a:t>
            </a:r>
            <a:r>
              <a:rPr lang="en-GB" i="1" dirty="0" err="1">
                <a:effectLst/>
              </a:rPr>
              <a:t>Yāʾ</a:t>
            </a:r>
            <a:r>
              <a:rPr lang="en-GB" i="1" dirty="0">
                <a:effectLst/>
              </a:rPr>
              <a:t> </a:t>
            </a:r>
            <a:r>
              <a:rPr lang="en-GB" i="1" dirty="0" err="1">
                <a:effectLst/>
              </a:rPr>
              <a:t>ʿAin</a:t>
            </a:r>
            <a:r>
              <a:rPr lang="en-GB" i="1" dirty="0">
                <a:effectLst/>
              </a:rPr>
              <a:t> </a:t>
            </a:r>
            <a:r>
              <a:rPr lang="en-GB" i="1" dirty="0" err="1">
                <a:effectLst/>
              </a:rPr>
              <a:t>Ṣād</a:t>
            </a:r>
            <a:r>
              <a:rPr lang="en-GB" dirty="0">
                <a:effectLst/>
              </a:rPr>
              <a:t> </a:t>
            </a:r>
            <a:r>
              <a:rPr lang="ar-AE" dirty="0">
                <a:effectLst/>
              </a:rPr>
              <a:t>كهيعص</a:t>
            </a:r>
            <a:r>
              <a:rPr lang="en-GB" sz="1200" u="none" strike="noStrike" kern="1200" dirty="0" err="1">
                <a:solidFill>
                  <a:schemeClr val="tx1"/>
                </a:solidFill>
                <a:effectLst/>
                <a:latin typeface="+mn-lt"/>
                <a:ea typeface="+mn-ea"/>
                <a:cs typeface="+mn-cs"/>
                <a:hlinkClick r:id="rId13" tooltip="Ta-Ha"/>
              </a:rPr>
              <a:t>Ṭāʾ</a:t>
            </a:r>
            <a:r>
              <a:rPr lang="en-GB" sz="1200" u="none" strike="noStrike" kern="1200" dirty="0">
                <a:solidFill>
                  <a:schemeClr val="tx1"/>
                </a:solidFill>
                <a:effectLst/>
                <a:latin typeface="+mn-lt"/>
                <a:ea typeface="+mn-ea"/>
                <a:cs typeface="+mn-cs"/>
                <a:hlinkClick r:id="rId13" tooltip="Ta-Ha"/>
              </a:rPr>
              <a:t> </a:t>
            </a:r>
            <a:r>
              <a:rPr lang="en-GB" sz="1200" u="none" strike="noStrike" kern="1200" dirty="0" err="1">
                <a:solidFill>
                  <a:schemeClr val="tx1"/>
                </a:solidFill>
                <a:effectLst/>
                <a:latin typeface="+mn-lt"/>
                <a:ea typeface="+mn-ea"/>
                <a:cs typeface="+mn-cs"/>
                <a:hlinkClick r:id="rId13" tooltip="Ta-Ha"/>
              </a:rPr>
              <a:t>Hāʾ</a:t>
            </a:r>
            <a:r>
              <a:rPr lang="en-GB" i="1" dirty="0" err="1">
                <a:effectLst/>
              </a:rPr>
              <a:t>Ṭāʾ</a:t>
            </a:r>
            <a:r>
              <a:rPr lang="en-GB" i="1" dirty="0">
                <a:effectLst/>
              </a:rPr>
              <a:t> </a:t>
            </a:r>
            <a:r>
              <a:rPr lang="en-GB" i="1" dirty="0" err="1">
                <a:effectLst/>
              </a:rPr>
              <a:t>Hāʾ</a:t>
            </a:r>
            <a:r>
              <a:rPr lang="en-GB" dirty="0">
                <a:effectLst/>
              </a:rPr>
              <a:t> </a:t>
            </a:r>
            <a:r>
              <a:rPr lang="ar-AE" dirty="0">
                <a:effectLst/>
              </a:rPr>
              <a:t>طه</a:t>
            </a:r>
            <a:r>
              <a:rPr lang="en-GB" sz="1200" u="none" strike="noStrike" kern="1200" dirty="0">
                <a:solidFill>
                  <a:schemeClr val="tx1"/>
                </a:solidFill>
                <a:effectLst/>
                <a:latin typeface="+mn-lt"/>
                <a:ea typeface="+mn-ea"/>
                <a:cs typeface="+mn-cs"/>
                <a:hlinkClick r:id="rId14" tooltip="Ash-Shu'ara"/>
              </a:rPr>
              <a:t>ash-</a:t>
            </a:r>
            <a:r>
              <a:rPr lang="en-GB" sz="1200" u="none" strike="noStrike" kern="1200" dirty="0" err="1">
                <a:solidFill>
                  <a:schemeClr val="tx1"/>
                </a:solidFill>
                <a:effectLst/>
                <a:latin typeface="+mn-lt"/>
                <a:ea typeface="+mn-ea"/>
                <a:cs typeface="+mn-cs"/>
                <a:hlinkClick r:id="rId14" tooltip="Ash-Shu'ara"/>
              </a:rPr>
              <a:t>Shuʿārāʾ</a:t>
            </a:r>
            <a:r>
              <a:rPr lang="en-GB" i="1" dirty="0" err="1">
                <a:effectLst/>
              </a:rPr>
              <a:t>Ṭāʾ</a:t>
            </a:r>
            <a:r>
              <a:rPr lang="en-GB" i="1" dirty="0">
                <a:effectLst/>
              </a:rPr>
              <a:t> </a:t>
            </a:r>
            <a:r>
              <a:rPr lang="en-GB" i="1" dirty="0" err="1">
                <a:effectLst/>
              </a:rPr>
              <a:t>Sīn</a:t>
            </a:r>
            <a:r>
              <a:rPr lang="en-GB" i="1" dirty="0">
                <a:effectLst/>
              </a:rPr>
              <a:t> </a:t>
            </a:r>
            <a:r>
              <a:rPr lang="en-GB" i="1" dirty="0" err="1">
                <a:effectLst/>
              </a:rPr>
              <a:t>Mīm</a:t>
            </a:r>
            <a:r>
              <a:rPr lang="en-GB" dirty="0">
                <a:effectLst/>
              </a:rPr>
              <a:t> </a:t>
            </a:r>
            <a:r>
              <a:rPr lang="ar-AE" dirty="0">
                <a:effectLst/>
              </a:rPr>
              <a:t>طسم</a:t>
            </a:r>
            <a:r>
              <a:rPr lang="en-GB" sz="1200" u="none" strike="noStrike" kern="1200" dirty="0">
                <a:solidFill>
                  <a:schemeClr val="tx1"/>
                </a:solidFill>
                <a:effectLst/>
                <a:latin typeface="+mn-lt"/>
                <a:ea typeface="+mn-ea"/>
                <a:cs typeface="+mn-cs"/>
                <a:hlinkClick r:id="rId15" tooltip="An-Naml"/>
              </a:rPr>
              <a:t>an-</a:t>
            </a:r>
            <a:r>
              <a:rPr lang="en-GB" sz="1200" u="none" strike="noStrike" kern="1200" dirty="0" err="1">
                <a:solidFill>
                  <a:schemeClr val="tx1"/>
                </a:solidFill>
                <a:effectLst/>
                <a:latin typeface="+mn-lt"/>
                <a:ea typeface="+mn-ea"/>
                <a:cs typeface="+mn-cs"/>
                <a:hlinkClick r:id="rId15" tooltip="An-Naml"/>
              </a:rPr>
              <a:t>Naml</a:t>
            </a:r>
            <a:r>
              <a:rPr lang="en-GB" i="1" dirty="0" err="1">
                <a:effectLst/>
              </a:rPr>
              <a:t>Ṭāʾ</a:t>
            </a:r>
            <a:r>
              <a:rPr lang="en-GB" i="1" dirty="0">
                <a:effectLst/>
              </a:rPr>
              <a:t> </a:t>
            </a:r>
            <a:r>
              <a:rPr lang="en-GB" i="1" dirty="0" err="1">
                <a:effectLst/>
              </a:rPr>
              <a:t>Sīn</a:t>
            </a:r>
            <a:r>
              <a:rPr lang="en-GB" dirty="0">
                <a:effectLst/>
              </a:rPr>
              <a:t> </a:t>
            </a:r>
            <a:r>
              <a:rPr lang="ar-AE" dirty="0">
                <a:effectLst/>
              </a:rPr>
              <a:t>طس</a:t>
            </a:r>
            <a:r>
              <a:rPr lang="en-GB" sz="1200" u="none" strike="noStrike" kern="1200" dirty="0">
                <a:solidFill>
                  <a:schemeClr val="tx1"/>
                </a:solidFill>
                <a:effectLst/>
                <a:latin typeface="+mn-lt"/>
                <a:ea typeface="+mn-ea"/>
                <a:cs typeface="+mn-cs"/>
                <a:hlinkClick r:id="rId16" tooltip="Al-Qasas"/>
              </a:rPr>
              <a:t>al-</a:t>
            </a:r>
            <a:r>
              <a:rPr lang="en-GB" sz="1200" u="none" strike="noStrike" kern="1200" dirty="0" err="1">
                <a:solidFill>
                  <a:schemeClr val="tx1"/>
                </a:solidFill>
                <a:effectLst/>
                <a:latin typeface="+mn-lt"/>
                <a:ea typeface="+mn-ea"/>
                <a:cs typeface="+mn-cs"/>
                <a:hlinkClick r:id="rId16" tooltip="Al-Qasas"/>
              </a:rPr>
              <a:t>Qaṣaṣ</a:t>
            </a:r>
            <a:r>
              <a:rPr lang="en-GB" i="1" dirty="0" err="1">
                <a:effectLst/>
              </a:rPr>
              <a:t>Ṭāʾ</a:t>
            </a:r>
            <a:r>
              <a:rPr lang="en-GB" i="1" dirty="0">
                <a:effectLst/>
              </a:rPr>
              <a:t> </a:t>
            </a:r>
            <a:r>
              <a:rPr lang="en-GB" i="1" dirty="0" err="1">
                <a:effectLst/>
              </a:rPr>
              <a:t>Sīn</a:t>
            </a:r>
            <a:r>
              <a:rPr lang="en-GB" i="1" dirty="0">
                <a:effectLst/>
              </a:rPr>
              <a:t> </a:t>
            </a:r>
            <a:r>
              <a:rPr lang="en-GB" i="1" dirty="0" err="1">
                <a:effectLst/>
              </a:rPr>
              <a:t>Mīm</a:t>
            </a:r>
            <a:r>
              <a:rPr lang="en-GB" dirty="0">
                <a:effectLst/>
              </a:rPr>
              <a:t> </a:t>
            </a:r>
            <a:r>
              <a:rPr lang="ar-AE" dirty="0">
                <a:effectLst/>
              </a:rPr>
              <a:t>طسم</a:t>
            </a:r>
            <a:r>
              <a:rPr lang="en-GB" sz="1200" u="none" strike="noStrike" kern="1200" dirty="0">
                <a:solidFill>
                  <a:schemeClr val="tx1"/>
                </a:solidFill>
                <a:effectLst/>
                <a:latin typeface="+mn-lt"/>
                <a:ea typeface="+mn-ea"/>
                <a:cs typeface="+mn-cs"/>
                <a:hlinkClick r:id="rId17" tooltip="Al-Ankabut"/>
              </a:rPr>
              <a:t>al-</a:t>
            </a:r>
            <a:r>
              <a:rPr lang="en-GB" sz="1200" u="none" strike="noStrike" kern="1200" dirty="0" err="1">
                <a:solidFill>
                  <a:schemeClr val="tx1"/>
                </a:solidFill>
                <a:effectLst/>
                <a:latin typeface="+mn-lt"/>
                <a:ea typeface="+mn-ea"/>
                <a:cs typeface="+mn-cs"/>
                <a:hlinkClick r:id="rId17" tooltip="Al-Ankabut"/>
              </a:rPr>
              <a:t>ʿAnkabūt</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Mīm</a:t>
            </a:r>
            <a:r>
              <a:rPr lang="en-GB" dirty="0">
                <a:effectLst/>
              </a:rPr>
              <a:t> </a:t>
            </a:r>
            <a:r>
              <a:rPr lang="ar-AE" dirty="0">
                <a:effectLst/>
              </a:rPr>
              <a:t>ألم</a:t>
            </a:r>
            <a:r>
              <a:rPr lang="en-GB" sz="1200" u="none" strike="noStrike" kern="1200" dirty="0" err="1">
                <a:solidFill>
                  <a:schemeClr val="tx1"/>
                </a:solidFill>
                <a:effectLst/>
                <a:latin typeface="+mn-lt"/>
                <a:ea typeface="+mn-ea"/>
                <a:cs typeface="+mn-cs"/>
                <a:hlinkClick r:id="rId18" tooltip="Ar-Rum"/>
              </a:rPr>
              <a:t>ar-Rūm</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Mīm</a:t>
            </a:r>
            <a:r>
              <a:rPr lang="en-GB" dirty="0">
                <a:effectLst/>
              </a:rPr>
              <a:t> </a:t>
            </a:r>
            <a:r>
              <a:rPr lang="ar-AE" dirty="0">
                <a:effectLst/>
              </a:rPr>
              <a:t>ألم</a:t>
            </a:r>
            <a:r>
              <a:rPr lang="en-GB" sz="1200" u="none" strike="noStrike" kern="1200" dirty="0" err="1">
                <a:solidFill>
                  <a:schemeClr val="tx1"/>
                </a:solidFill>
                <a:effectLst/>
                <a:latin typeface="+mn-lt"/>
                <a:ea typeface="+mn-ea"/>
                <a:cs typeface="+mn-cs"/>
                <a:hlinkClick r:id="rId19" tooltip="Luqman"/>
              </a:rPr>
              <a:t>Luqmān</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Mīm</a:t>
            </a:r>
            <a:r>
              <a:rPr lang="en-GB" dirty="0">
                <a:effectLst/>
              </a:rPr>
              <a:t> </a:t>
            </a:r>
            <a:r>
              <a:rPr lang="ar-AE" dirty="0">
                <a:effectLst/>
              </a:rPr>
              <a:t>ألم</a:t>
            </a:r>
            <a:r>
              <a:rPr lang="en-GB" sz="1200" u="none" strike="noStrike" kern="1200" dirty="0">
                <a:solidFill>
                  <a:schemeClr val="tx1"/>
                </a:solidFill>
                <a:effectLst/>
                <a:latin typeface="+mn-lt"/>
                <a:ea typeface="+mn-ea"/>
                <a:cs typeface="+mn-cs"/>
                <a:hlinkClick r:id="rId20" tooltip="As-Sajda"/>
              </a:rPr>
              <a:t>as-</a:t>
            </a:r>
            <a:r>
              <a:rPr lang="en-GB" sz="1200" u="none" strike="noStrike" kern="1200" dirty="0" err="1">
                <a:solidFill>
                  <a:schemeClr val="tx1"/>
                </a:solidFill>
                <a:effectLst/>
                <a:latin typeface="+mn-lt"/>
                <a:ea typeface="+mn-ea"/>
                <a:cs typeface="+mn-cs"/>
                <a:hlinkClick r:id="rId20" tooltip="As-Sajda"/>
              </a:rPr>
              <a:t>Sajdah</a:t>
            </a:r>
            <a:r>
              <a:rPr lang="en-GB" i="1" dirty="0" err="1">
                <a:effectLst/>
              </a:rPr>
              <a:t>ʾAlif</a:t>
            </a:r>
            <a:r>
              <a:rPr lang="en-GB" i="1" dirty="0">
                <a:effectLst/>
              </a:rPr>
              <a:t> </a:t>
            </a:r>
            <a:r>
              <a:rPr lang="en-GB" i="1" dirty="0" err="1">
                <a:effectLst/>
              </a:rPr>
              <a:t>Lām</a:t>
            </a:r>
            <a:r>
              <a:rPr lang="en-GB" i="1" dirty="0">
                <a:effectLst/>
              </a:rPr>
              <a:t> </a:t>
            </a:r>
            <a:r>
              <a:rPr lang="en-GB" i="1" dirty="0" err="1">
                <a:effectLst/>
              </a:rPr>
              <a:t>Mīm</a:t>
            </a:r>
            <a:r>
              <a:rPr lang="en-GB" dirty="0">
                <a:effectLst/>
              </a:rPr>
              <a:t> </a:t>
            </a:r>
            <a:r>
              <a:rPr lang="ar-AE" dirty="0">
                <a:effectLst/>
              </a:rPr>
              <a:t>ألم</a:t>
            </a:r>
            <a:r>
              <a:rPr lang="en-GB" sz="1200" u="none" strike="noStrike" kern="1200" dirty="0" err="1">
                <a:solidFill>
                  <a:schemeClr val="tx1"/>
                </a:solidFill>
                <a:effectLst/>
                <a:latin typeface="+mn-lt"/>
                <a:ea typeface="+mn-ea"/>
                <a:cs typeface="+mn-cs"/>
                <a:hlinkClick r:id="rId21" tooltip="Ya Sin"/>
              </a:rPr>
              <a:t>Yāʾ</a:t>
            </a:r>
            <a:r>
              <a:rPr lang="en-GB" sz="1200" u="none" strike="noStrike" kern="1200" dirty="0">
                <a:solidFill>
                  <a:schemeClr val="tx1"/>
                </a:solidFill>
                <a:effectLst/>
                <a:latin typeface="+mn-lt"/>
                <a:ea typeface="+mn-ea"/>
                <a:cs typeface="+mn-cs"/>
                <a:hlinkClick r:id="rId21" tooltip="Ya Sin"/>
              </a:rPr>
              <a:t> </a:t>
            </a:r>
            <a:r>
              <a:rPr lang="en-GB" sz="1200" u="none" strike="noStrike" kern="1200" dirty="0" err="1">
                <a:solidFill>
                  <a:schemeClr val="tx1"/>
                </a:solidFill>
                <a:effectLst/>
                <a:latin typeface="+mn-lt"/>
                <a:ea typeface="+mn-ea"/>
                <a:cs typeface="+mn-cs"/>
                <a:hlinkClick r:id="rId21" tooltip="Ya Sin"/>
              </a:rPr>
              <a:t>Sīn</a:t>
            </a:r>
            <a:r>
              <a:rPr lang="en-GB" i="1" dirty="0" err="1">
                <a:effectLst/>
              </a:rPr>
              <a:t>Yāʾ</a:t>
            </a:r>
            <a:r>
              <a:rPr lang="en-GB" i="1" dirty="0">
                <a:effectLst/>
              </a:rPr>
              <a:t> </a:t>
            </a:r>
            <a:r>
              <a:rPr lang="en-GB" i="1" dirty="0" err="1">
                <a:effectLst/>
              </a:rPr>
              <a:t>Sīn</a:t>
            </a:r>
            <a:r>
              <a:rPr lang="en-GB" dirty="0">
                <a:effectLst/>
              </a:rPr>
              <a:t> </a:t>
            </a:r>
            <a:r>
              <a:rPr lang="ar-AE" dirty="0">
                <a:effectLst/>
              </a:rPr>
              <a:t>يس</a:t>
            </a:r>
            <a:r>
              <a:rPr lang="en-GB" sz="1200" u="none" strike="noStrike" kern="1200" dirty="0" err="1">
                <a:solidFill>
                  <a:schemeClr val="tx1"/>
                </a:solidFill>
                <a:effectLst/>
                <a:latin typeface="+mn-lt"/>
                <a:ea typeface="+mn-ea"/>
                <a:cs typeface="+mn-cs"/>
                <a:hlinkClick r:id="rId22" tooltip="Sad (surah)"/>
              </a:rPr>
              <a:t>Ṣād</a:t>
            </a:r>
            <a:r>
              <a:rPr lang="en-GB" i="1" dirty="0" err="1">
                <a:effectLst/>
              </a:rPr>
              <a:t>Ṣād</a:t>
            </a:r>
            <a:r>
              <a:rPr lang="en-GB" dirty="0">
                <a:effectLst/>
              </a:rPr>
              <a:t> </a:t>
            </a:r>
            <a:r>
              <a:rPr lang="ar-AE" dirty="0">
                <a:effectLst/>
              </a:rPr>
              <a:t>ص</a:t>
            </a:r>
            <a:r>
              <a:rPr lang="en-GB" sz="1200" u="none" strike="noStrike" kern="1200" dirty="0" err="1">
                <a:solidFill>
                  <a:schemeClr val="tx1"/>
                </a:solidFill>
                <a:effectLst/>
                <a:latin typeface="+mn-lt"/>
                <a:ea typeface="+mn-ea"/>
                <a:cs typeface="+mn-cs"/>
                <a:hlinkClick r:id="rId23" tooltip="Ghafir"/>
              </a:rPr>
              <a:t>Ghāfir</a:t>
            </a:r>
            <a:r>
              <a:rPr lang="en-GB" i="1" dirty="0" err="1">
                <a:effectLst/>
              </a:rPr>
              <a:t>Ḥāʾ</a:t>
            </a:r>
            <a:r>
              <a:rPr lang="en-GB" i="1" dirty="0">
                <a:effectLst/>
              </a:rPr>
              <a:t> </a:t>
            </a:r>
            <a:r>
              <a:rPr lang="en-GB" i="1" dirty="0" err="1">
                <a:effectLst/>
              </a:rPr>
              <a:t>Mīm</a:t>
            </a:r>
            <a:r>
              <a:rPr lang="en-GB" dirty="0">
                <a:effectLst/>
              </a:rPr>
              <a:t> </a:t>
            </a:r>
            <a:r>
              <a:rPr lang="ar-AE" dirty="0">
                <a:effectLst/>
              </a:rPr>
              <a:t>حم</a:t>
            </a:r>
            <a:r>
              <a:rPr lang="en-GB" sz="1200" u="none" strike="noStrike" kern="1200" dirty="0" err="1">
                <a:solidFill>
                  <a:schemeClr val="tx1"/>
                </a:solidFill>
                <a:effectLst/>
                <a:latin typeface="+mn-lt"/>
                <a:ea typeface="+mn-ea"/>
                <a:cs typeface="+mn-cs"/>
                <a:hlinkClick r:id="rId24" tooltip="Fussilat"/>
              </a:rPr>
              <a:t>Fuṣṣilat</a:t>
            </a:r>
            <a:r>
              <a:rPr lang="en-GB" i="1" dirty="0" err="1">
                <a:effectLst/>
              </a:rPr>
              <a:t>Ḥāʾ</a:t>
            </a:r>
            <a:r>
              <a:rPr lang="en-GB" i="1" dirty="0">
                <a:effectLst/>
              </a:rPr>
              <a:t> </a:t>
            </a:r>
            <a:r>
              <a:rPr lang="en-GB" i="1" dirty="0" err="1">
                <a:effectLst/>
              </a:rPr>
              <a:t>Mīm</a:t>
            </a:r>
            <a:r>
              <a:rPr lang="en-GB" dirty="0">
                <a:effectLst/>
              </a:rPr>
              <a:t> </a:t>
            </a:r>
            <a:r>
              <a:rPr lang="ar-AE" dirty="0">
                <a:effectLst/>
              </a:rPr>
              <a:t>حم</a:t>
            </a:r>
            <a:r>
              <a:rPr lang="en-GB" sz="1200" u="none" strike="noStrike" kern="1200" dirty="0">
                <a:solidFill>
                  <a:schemeClr val="tx1"/>
                </a:solidFill>
                <a:effectLst/>
                <a:latin typeface="+mn-lt"/>
                <a:ea typeface="+mn-ea"/>
                <a:cs typeface="+mn-cs"/>
                <a:hlinkClick r:id="rId25" tooltip="Ash-Shura"/>
              </a:rPr>
              <a:t>ash-</a:t>
            </a:r>
            <a:r>
              <a:rPr lang="en-GB" sz="1200" u="none" strike="noStrike" kern="1200" dirty="0" err="1">
                <a:solidFill>
                  <a:schemeClr val="tx1"/>
                </a:solidFill>
                <a:effectLst/>
                <a:latin typeface="+mn-lt"/>
                <a:ea typeface="+mn-ea"/>
                <a:cs typeface="+mn-cs"/>
                <a:hlinkClick r:id="rId25" tooltip="Ash-Shura"/>
              </a:rPr>
              <a:t>Shūrá</a:t>
            </a:r>
            <a:r>
              <a:rPr lang="en-GB" i="1" dirty="0" err="1">
                <a:effectLst/>
              </a:rPr>
              <a:t>Ḥāʾ</a:t>
            </a:r>
            <a:r>
              <a:rPr lang="en-GB" i="1" dirty="0">
                <a:effectLst/>
              </a:rPr>
              <a:t> </a:t>
            </a:r>
            <a:r>
              <a:rPr lang="en-GB" i="1" dirty="0" err="1">
                <a:effectLst/>
              </a:rPr>
              <a:t>Mīm</a:t>
            </a:r>
            <a:r>
              <a:rPr lang="en-GB" i="1" dirty="0">
                <a:effectLst/>
              </a:rPr>
              <a:t>; </a:t>
            </a:r>
            <a:r>
              <a:rPr lang="en-GB" i="1" dirty="0" err="1">
                <a:effectLst/>
              </a:rPr>
              <a:t>ʿAin</a:t>
            </a:r>
            <a:r>
              <a:rPr lang="en-GB" i="1" dirty="0">
                <a:effectLst/>
              </a:rPr>
              <a:t> </a:t>
            </a:r>
            <a:r>
              <a:rPr lang="en-GB" i="1" dirty="0" err="1">
                <a:effectLst/>
              </a:rPr>
              <a:t>Sīn</a:t>
            </a:r>
            <a:r>
              <a:rPr lang="en-GB" i="1" dirty="0">
                <a:effectLst/>
              </a:rPr>
              <a:t> </a:t>
            </a:r>
            <a:r>
              <a:rPr lang="en-GB" i="1" dirty="0" err="1">
                <a:effectLst/>
              </a:rPr>
              <a:t>Qāf</a:t>
            </a:r>
            <a:r>
              <a:rPr lang="en-GB" dirty="0">
                <a:effectLst/>
              </a:rPr>
              <a:t> </a:t>
            </a:r>
            <a:r>
              <a:rPr lang="ar-AE" dirty="0">
                <a:effectLst/>
              </a:rPr>
              <a:t>حم عسق</a:t>
            </a:r>
            <a:r>
              <a:rPr lang="en-GB" sz="1200" u="none" strike="noStrike" kern="1200" dirty="0" err="1">
                <a:solidFill>
                  <a:schemeClr val="tx1"/>
                </a:solidFill>
                <a:effectLst/>
                <a:latin typeface="+mn-lt"/>
                <a:ea typeface="+mn-ea"/>
                <a:cs typeface="+mn-cs"/>
                <a:hlinkClick r:id="rId26" tooltip="Az-Zukhruf"/>
              </a:rPr>
              <a:t>Az-Zukhruf</a:t>
            </a:r>
            <a:r>
              <a:rPr lang="en-GB" i="1" dirty="0" err="1">
                <a:effectLst/>
              </a:rPr>
              <a:t>Ḥāʾ</a:t>
            </a:r>
            <a:r>
              <a:rPr lang="en-GB" i="1" dirty="0">
                <a:effectLst/>
              </a:rPr>
              <a:t> </a:t>
            </a:r>
            <a:r>
              <a:rPr lang="en-GB" i="1" dirty="0" err="1">
                <a:effectLst/>
              </a:rPr>
              <a:t>Mīm</a:t>
            </a:r>
            <a:r>
              <a:rPr lang="en-GB" dirty="0">
                <a:effectLst/>
              </a:rPr>
              <a:t> </a:t>
            </a:r>
            <a:r>
              <a:rPr lang="ar-AE" dirty="0">
                <a:effectLst/>
              </a:rPr>
              <a:t>حم</a:t>
            </a:r>
            <a:r>
              <a:rPr lang="en-GB" sz="1200" u="none" strike="noStrike" kern="1200" dirty="0">
                <a:solidFill>
                  <a:schemeClr val="tx1"/>
                </a:solidFill>
                <a:effectLst/>
                <a:latin typeface="+mn-lt"/>
                <a:ea typeface="+mn-ea"/>
                <a:cs typeface="+mn-cs"/>
                <a:hlinkClick r:id="rId27" tooltip="Ad-Dukhan"/>
              </a:rPr>
              <a:t>Al </a:t>
            </a:r>
            <a:r>
              <a:rPr lang="en-GB" sz="1200" u="none" strike="noStrike" kern="1200" dirty="0" err="1">
                <a:solidFill>
                  <a:schemeClr val="tx1"/>
                </a:solidFill>
                <a:effectLst/>
                <a:latin typeface="+mn-lt"/>
                <a:ea typeface="+mn-ea"/>
                <a:cs typeface="+mn-cs"/>
                <a:hlinkClick r:id="rId27" tooltip="Ad-Dukhan"/>
              </a:rPr>
              <a:t>Dukhān</a:t>
            </a:r>
            <a:r>
              <a:rPr lang="en-GB" i="1" dirty="0" err="1">
                <a:effectLst/>
              </a:rPr>
              <a:t>Ḥāʾ</a:t>
            </a:r>
            <a:r>
              <a:rPr lang="en-GB" i="1" dirty="0">
                <a:effectLst/>
              </a:rPr>
              <a:t> </a:t>
            </a:r>
            <a:r>
              <a:rPr lang="en-GB" i="1" dirty="0" err="1">
                <a:effectLst/>
              </a:rPr>
              <a:t>Mīm</a:t>
            </a:r>
            <a:r>
              <a:rPr lang="en-GB" dirty="0">
                <a:effectLst/>
              </a:rPr>
              <a:t> </a:t>
            </a:r>
            <a:r>
              <a:rPr lang="ar-AE" dirty="0">
                <a:effectLst/>
              </a:rPr>
              <a:t>حم</a:t>
            </a:r>
            <a:r>
              <a:rPr lang="en-GB" sz="1200" u="none" strike="noStrike" kern="1200" dirty="0">
                <a:solidFill>
                  <a:schemeClr val="tx1"/>
                </a:solidFill>
                <a:effectLst/>
                <a:latin typeface="+mn-lt"/>
                <a:ea typeface="+mn-ea"/>
                <a:cs typeface="+mn-cs"/>
                <a:hlinkClick r:id="rId28" tooltip="Al-Jathiya"/>
              </a:rPr>
              <a:t>al-</a:t>
            </a:r>
            <a:r>
              <a:rPr lang="en-GB" sz="1200" u="none" strike="noStrike" kern="1200" dirty="0" err="1">
                <a:solidFill>
                  <a:schemeClr val="tx1"/>
                </a:solidFill>
                <a:effectLst/>
                <a:latin typeface="+mn-lt"/>
                <a:ea typeface="+mn-ea"/>
                <a:cs typeface="+mn-cs"/>
                <a:hlinkClick r:id="rId28" tooltip="Al-Jathiya"/>
              </a:rPr>
              <a:t>Jāthiya</a:t>
            </a:r>
            <a:r>
              <a:rPr lang="en-GB" i="1" dirty="0" err="1">
                <a:effectLst/>
              </a:rPr>
              <a:t>Ḥāʾ</a:t>
            </a:r>
            <a:r>
              <a:rPr lang="en-GB" i="1" dirty="0">
                <a:effectLst/>
              </a:rPr>
              <a:t> </a:t>
            </a:r>
            <a:r>
              <a:rPr lang="en-GB" i="1" dirty="0" err="1">
                <a:effectLst/>
              </a:rPr>
              <a:t>Mīm</a:t>
            </a:r>
            <a:r>
              <a:rPr lang="en-GB" dirty="0">
                <a:effectLst/>
              </a:rPr>
              <a:t> </a:t>
            </a:r>
            <a:r>
              <a:rPr lang="ar-AE" dirty="0">
                <a:effectLst/>
              </a:rPr>
              <a:t>حم</a:t>
            </a:r>
            <a:r>
              <a:rPr lang="en-GB" sz="1200" u="none" strike="noStrike" kern="1200" dirty="0">
                <a:solidFill>
                  <a:schemeClr val="tx1"/>
                </a:solidFill>
                <a:effectLst/>
                <a:latin typeface="+mn-lt"/>
                <a:ea typeface="+mn-ea"/>
                <a:cs typeface="+mn-cs"/>
                <a:hlinkClick r:id="rId29" tooltip="Al-Ahqaf"/>
              </a:rPr>
              <a:t>al-</a:t>
            </a:r>
            <a:r>
              <a:rPr lang="en-GB" sz="1200" u="none" strike="noStrike" kern="1200" dirty="0" err="1">
                <a:solidFill>
                  <a:schemeClr val="tx1"/>
                </a:solidFill>
                <a:effectLst/>
                <a:latin typeface="+mn-lt"/>
                <a:ea typeface="+mn-ea"/>
                <a:cs typeface="+mn-cs"/>
                <a:hlinkClick r:id="rId29" tooltip="Al-Ahqaf"/>
              </a:rPr>
              <a:t>Aḥqāf</a:t>
            </a:r>
            <a:r>
              <a:rPr lang="en-GB" i="1" dirty="0" err="1">
                <a:effectLst/>
              </a:rPr>
              <a:t>Ḥāʾ</a:t>
            </a:r>
            <a:r>
              <a:rPr lang="en-GB" i="1" dirty="0">
                <a:effectLst/>
              </a:rPr>
              <a:t> </a:t>
            </a:r>
            <a:r>
              <a:rPr lang="en-GB" i="1" dirty="0" err="1">
                <a:effectLst/>
              </a:rPr>
              <a:t>Mīm</a:t>
            </a:r>
            <a:r>
              <a:rPr lang="en-GB" dirty="0">
                <a:effectLst/>
              </a:rPr>
              <a:t> </a:t>
            </a:r>
            <a:r>
              <a:rPr lang="ar-AE" dirty="0">
                <a:effectLst/>
              </a:rPr>
              <a:t>حم</a:t>
            </a:r>
            <a:r>
              <a:rPr lang="en-GB" sz="1200" u="none" strike="noStrike" kern="1200" dirty="0" err="1">
                <a:solidFill>
                  <a:schemeClr val="tx1"/>
                </a:solidFill>
                <a:effectLst/>
                <a:latin typeface="+mn-lt"/>
                <a:ea typeface="+mn-ea"/>
                <a:cs typeface="+mn-cs"/>
                <a:hlinkClick r:id="rId30" tooltip="Qaf (surah)"/>
              </a:rPr>
              <a:t>Qāf</a:t>
            </a:r>
            <a:r>
              <a:rPr lang="en-GB" i="1" dirty="0" err="1">
                <a:effectLst/>
              </a:rPr>
              <a:t>Qāf</a:t>
            </a:r>
            <a:r>
              <a:rPr lang="en-GB" dirty="0">
                <a:effectLst/>
              </a:rPr>
              <a:t> </a:t>
            </a:r>
            <a:r>
              <a:rPr lang="ar-AE" dirty="0">
                <a:effectLst/>
              </a:rPr>
              <a:t>ق</a:t>
            </a:r>
            <a:r>
              <a:rPr lang="en-GB" sz="1200" u="none" strike="noStrike" kern="1200" dirty="0">
                <a:solidFill>
                  <a:schemeClr val="tx1"/>
                </a:solidFill>
                <a:effectLst/>
                <a:latin typeface="+mn-lt"/>
                <a:ea typeface="+mn-ea"/>
                <a:cs typeface="+mn-cs"/>
                <a:hlinkClick r:id="rId31" tooltip="Al-Qalam"/>
              </a:rPr>
              <a:t>Al-</a:t>
            </a:r>
            <a:r>
              <a:rPr lang="en-GB" sz="1200" u="none" strike="noStrike" kern="1200" dirty="0" err="1">
                <a:solidFill>
                  <a:schemeClr val="tx1"/>
                </a:solidFill>
                <a:effectLst/>
                <a:latin typeface="+mn-lt"/>
                <a:ea typeface="+mn-ea"/>
                <a:cs typeface="+mn-cs"/>
                <a:hlinkClick r:id="rId31" tooltip="Al-Qalam"/>
              </a:rPr>
              <a:t>Qalam</a:t>
            </a:r>
            <a:r>
              <a:rPr lang="en-GB" i="1" dirty="0" err="1">
                <a:effectLst/>
              </a:rPr>
              <a:t>Nūn</a:t>
            </a:r>
            <a:r>
              <a:rPr lang="en-GB" dirty="0">
                <a:effectLst/>
              </a:rPr>
              <a:t> </a:t>
            </a:r>
            <a:r>
              <a:rPr lang="ar-AE" dirty="0">
                <a:effectLst/>
              </a:rPr>
              <a:t>ن</a:t>
            </a: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3</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kern="0" dirty="0">
                <a:solidFill>
                  <a:schemeClr val="tx1"/>
                </a:solidFill>
              </a:rPr>
              <a:t>In the next lesson, we will </a:t>
            </a:r>
            <a:r>
              <a:rPr lang="en-GB" kern="0" dirty="0" err="1">
                <a:solidFill>
                  <a:schemeClr val="tx1"/>
                </a:solidFill>
              </a:rPr>
              <a:t>inshaAllah</a:t>
            </a:r>
            <a:r>
              <a:rPr lang="en-GB" kern="0" dirty="0">
                <a:solidFill>
                  <a:schemeClr val="tx1"/>
                </a:solidFill>
              </a:rPr>
              <a:t> look at what happened when this man arrived at the city centre where the messengers were preaching.</a:t>
            </a:r>
          </a:p>
          <a:p>
            <a:pPr>
              <a:lnSpc>
                <a:spcPct val="100000"/>
              </a:lnSpc>
            </a:pPr>
            <a:r>
              <a:rPr lang="en-GB" altLang="en-US" dirty="0"/>
              <a:t>If time allows- peer</a:t>
            </a:r>
            <a:r>
              <a:rPr lang="en-GB" altLang="en-US" baseline="0" dirty="0"/>
              <a:t> check or group chat on previous tasks/homework.</a:t>
            </a: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12</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4</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5</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6</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7</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dirty="0"/>
              <a:t>Imam Ali (A), the one who always gave precedence to the Holy Prophet (S) over himself throughout his life, such that the Qur’an refers to him as the “self” (</a:t>
            </a:r>
            <a:r>
              <a:rPr lang="en-GB" i="1" dirty="0" err="1"/>
              <a:t>nafs</a:t>
            </a:r>
            <a:r>
              <a:rPr lang="en-GB" dirty="0"/>
              <a:t>) of the prophet. </a:t>
            </a:r>
          </a:p>
          <a:p>
            <a:pPr>
              <a:lnSpc>
                <a:spcPct val="100000"/>
              </a:lnSpc>
            </a:pPr>
            <a:r>
              <a:rPr lang="en-GB" dirty="0"/>
              <a:t>As for </a:t>
            </a:r>
            <a:r>
              <a:rPr lang="en-GB" dirty="0" err="1"/>
              <a:t>Mu’min</a:t>
            </a:r>
            <a:r>
              <a:rPr lang="en-GB" dirty="0"/>
              <a:t> </a:t>
            </a:r>
            <a:r>
              <a:rPr lang="en-GB" dirty="0" err="1"/>
              <a:t>Aal</a:t>
            </a:r>
            <a:r>
              <a:rPr lang="en-GB" dirty="0"/>
              <a:t> </a:t>
            </a:r>
            <a:r>
              <a:rPr lang="en-GB" dirty="0" err="1"/>
              <a:t>Fir’awn</a:t>
            </a:r>
            <a:r>
              <a:rPr lang="en-GB" dirty="0"/>
              <a:t> (the believer from the family of </a:t>
            </a:r>
            <a:r>
              <a:rPr lang="en-GB" dirty="0" err="1"/>
              <a:t>Fir’awn</a:t>
            </a:r>
            <a:r>
              <a:rPr lang="en-GB" dirty="0"/>
              <a:t>) and </a:t>
            </a:r>
            <a:r>
              <a:rPr lang="en-GB" dirty="0" err="1"/>
              <a:t>Saahib</a:t>
            </a:r>
            <a:r>
              <a:rPr lang="en-GB" dirty="0"/>
              <a:t> </a:t>
            </a:r>
            <a:r>
              <a:rPr lang="en-GB" dirty="0" err="1"/>
              <a:t>Yasin</a:t>
            </a:r>
            <a:r>
              <a:rPr lang="en-GB" dirty="0"/>
              <a:t> (the person mentioned in Surat </a:t>
            </a:r>
            <a:r>
              <a:rPr lang="en-GB" dirty="0" err="1"/>
              <a:t>Yasin</a:t>
            </a:r>
            <a:r>
              <a:rPr lang="en-GB" dirty="0"/>
              <a:t>), their stories have a lot of similarities. </a:t>
            </a:r>
          </a:p>
          <a:p>
            <a:pPr>
              <a:spcBef>
                <a:spcPct val="0"/>
              </a:spcBef>
            </a:pPr>
            <a:r>
              <a:rPr lang="en-GB" altLang="en-US" dirty="0"/>
              <a:t>Explained the second two on next slide.</a:t>
            </a:r>
          </a:p>
        </p:txBody>
      </p:sp>
      <p:sp>
        <p:nvSpPr>
          <p:cNvPr id="4" name="Slide Number Placeholder 3"/>
          <p:cNvSpPr>
            <a:spLocks noGrp="1"/>
          </p:cNvSpPr>
          <p:nvPr>
            <p:ph type="sldNum" sz="quarter" idx="10"/>
          </p:nvPr>
        </p:nvSpPr>
        <p:spPr/>
        <p:txBody>
          <a:bodyPr/>
          <a:lstStyle/>
          <a:p>
            <a:fld id="{CBE6F2DA-3243-4669-8F06-AC0E7F41E3C0}" type="slidenum">
              <a:rPr lang="en-GB" smtClean="0"/>
              <a:t>8</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0" dirty="0">
                <a:solidFill>
                  <a:srgbClr val="FF0000"/>
                </a:solidFill>
              </a:rPr>
              <a:t>In Surat al-</a:t>
            </a:r>
            <a:r>
              <a:rPr lang="en-GB" sz="1200" b="0" kern="0" dirty="0" err="1">
                <a:solidFill>
                  <a:srgbClr val="FF0000"/>
                </a:solidFill>
              </a:rPr>
              <a:t>Ghaafir</a:t>
            </a:r>
            <a:r>
              <a:rPr lang="en-GB" sz="1200" b="0" kern="0" dirty="0">
                <a:solidFill>
                  <a:srgbClr val="FF0000"/>
                </a:solidFill>
              </a:rPr>
              <a:t>, Allah (SWT) describes him as:</a:t>
            </a:r>
          </a:p>
          <a:p>
            <a:pPr marL="0" indent="0" algn="ctr">
              <a:buFont typeface="Century Gothic" pitchFamily="34" charset="0"/>
              <a:buNone/>
            </a:pPr>
            <a:r>
              <a:rPr lang="ar-SY" sz="1400" b="0" kern="0" dirty="0">
                <a:solidFill>
                  <a:srgbClr val="FF0000"/>
                </a:solidFill>
              </a:rPr>
              <a:t>... </a:t>
            </a:r>
            <a:r>
              <a:rPr lang="en-GB" sz="1400" b="0" kern="0" dirty="0" err="1">
                <a:solidFill>
                  <a:srgbClr val="FF0000"/>
                </a:solidFill>
              </a:rPr>
              <a:t>رَجُلٌ</a:t>
            </a:r>
            <a:r>
              <a:rPr lang="en-GB" sz="1400" b="0" kern="0" dirty="0">
                <a:solidFill>
                  <a:srgbClr val="FF0000"/>
                </a:solidFill>
              </a:rPr>
              <a:t> </a:t>
            </a:r>
            <a:r>
              <a:rPr lang="en-GB" sz="1400" b="0" kern="0" dirty="0" err="1">
                <a:solidFill>
                  <a:srgbClr val="FF0000"/>
                </a:solidFill>
              </a:rPr>
              <a:t>مُّؤْمِنٌ</a:t>
            </a:r>
            <a:r>
              <a:rPr lang="en-GB" sz="1400" b="0" kern="0" dirty="0">
                <a:solidFill>
                  <a:srgbClr val="FF0000"/>
                </a:solidFill>
              </a:rPr>
              <a:t> </a:t>
            </a:r>
            <a:r>
              <a:rPr lang="en-GB" sz="1400" b="0" kern="0" dirty="0" err="1">
                <a:solidFill>
                  <a:srgbClr val="FF0000"/>
                </a:solidFill>
              </a:rPr>
              <a:t>مِّنْ</a:t>
            </a:r>
            <a:r>
              <a:rPr lang="en-GB" sz="1400" b="0" kern="0" dirty="0">
                <a:solidFill>
                  <a:srgbClr val="FF0000"/>
                </a:solidFill>
              </a:rPr>
              <a:t> </a:t>
            </a:r>
            <a:r>
              <a:rPr lang="en-GB" sz="1400" b="0" kern="0" dirty="0" err="1">
                <a:solidFill>
                  <a:srgbClr val="FF0000"/>
                </a:solidFill>
              </a:rPr>
              <a:t>آلِ</a:t>
            </a:r>
            <a:r>
              <a:rPr lang="en-GB" sz="1400" b="0" kern="0" dirty="0">
                <a:solidFill>
                  <a:srgbClr val="FF0000"/>
                </a:solidFill>
              </a:rPr>
              <a:t> </a:t>
            </a:r>
            <a:r>
              <a:rPr lang="en-GB" sz="1400" b="0" kern="0" dirty="0" err="1">
                <a:solidFill>
                  <a:srgbClr val="FF0000"/>
                </a:solidFill>
              </a:rPr>
              <a:t>فِرْعَوْنَ</a:t>
            </a:r>
            <a:r>
              <a:rPr lang="en-GB" sz="1400" b="0" kern="0" dirty="0">
                <a:solidFill>
                  <a:srgbClr val="FF0000"/>
                </a:solidFill>
              </a:rPr>
              <a:t> </a:t>
            </a:r>
            <a:r>
              <a:rPr lang="en-GB" sz="1400" b="0" kern="0" dirty="0" err="1">
                <a:solidFill>
                  <a:srgbClr val="FF0000"/>
                </a:solidFill>
              </a:rPr>
              <a:t>يَكْتُمُ</a:t>
            </a:r>
            <a:r>
              <a:rPr lang="en-GB" sz="1400" b="0" kern="0" dirty="0">
                <a:solidFill>
                  <a:srgbClr val="FF0000"/>
                </a:solidFill>
              </a:rPr>
              <a:t> </a:t>
            </a:r>
            <a:r>
              <a:rPr lang="en-GB" sz="1400" b="0" kern="0" dirty="0" err="1">
                <a:solidFill>
                  <a:srgbClr val="FF0000"/>
                </a:solidFill>
              </a:rPr>
              <a:t>إِيمَانَهُ</a:t>
            </a:r>
            <a:r>
              <a:rPr lang="en-GB" sz="1400" b="0" kern="0" dirty="0">
                <a:solidFill>
                  <a:srgbClr val="FF0000"/>
                </a:solidFill>
              </a:rPr>
              <a:t> ...</a:t>
            </a:r>
          </a:p>
          <a:p>
            <a:pPr marL="0" indent="0" algn="ctr">
              <a:buFont typeface="Century Gothic" pitchFamily="34" charset="0"/>
              <a:buNone/>
            </a:pPr>
            <a:r>
              <a:rPr lang="en-GB" sz="1200" b="0" i="1" kern="0" dirty="0">
                <a:solidFill>
                  <a:srgbClr val="FF0000"/>
                </a:solidFill>
              </a:rPr>
              <a:t>…a man from the family of </a:t>
            </a:r>
            <a:r>
              <a:rPr lang="en-GB" sz="1200" b="0" i="1" kern="0" dirty="0" err="1">
                <a:solidFill>
                  <a:srgbClr val="FF0000"/>
                </a:solidFill>
              </a:rPr>
              <a:t>Fir’awn</a:t>
            </a:r>
            <a:r>
              <a:rPr lang="en-GB" sz="1200" b="0" i="1" kern="0" dirty="0">
                <a:solidFill>
                  <a:srgbClr val="FF0000"/>
                </a:solidFill>
              </a:rPr>
              <a:t>, who concealed his faith…</a:t>
            </a:r>
            <a:r>
              <a:rPr lang="en-GB" sz="1200" b="0" kern="0" dirty="0">
                <a:solidFill>
                  <a:srgbClr val="99CC00"/>
                </a:solidFill>
              </a:rPr>
              <a:t> </a:t>
            </a:r>
            <a:r>
              <a:rPr lang="en-GB" sz="1200" b="0" kern="0" dirty="0">
                <a:solidFill>
                  <a:srgbClr val="3333CC"/>
                </a:solidFill>
              </a:rPr>
              <a:t>(40:28)</a:t>
            </a:r>
          </a:p>
          <a:p>
            <a:pPr>
              <a:lnSpc>
                <a:spcPct val="100000"/>
              </a:lnSpc>
            </a:pP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9</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10</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kern="0" dirty="0">
                <a:solidFill>
                  <a:schemeClr val="tx1"/>
                </a:solidFill>
              </a:rPr>
              <a:t>In the next lesson, we will </a:t>
            </a:r>
            <a:r>
              <a:rPr lang="en-GB" kern="0" dirty="0" err="1">
                <a:solidFill>
                  <a:schemeClr val="tx1"/>
                </a:solidFill>
              </a:rPr>
              <a:t>inshaAllah</a:t>
            </a:r>
            <a:r>
              <a:rPr lang="en-GB" kern="0" dirty="0">
                <a:solidFill>
                  <a:schemeClr val="tx1"/>
                </a:solidFill>
              </a:rPr>
              <a:t> look at what happened when this man arrived at the city centre where the messengers were preaching.</a:t>
            </a:r>
          </a:p>
          <a:p>
            <a:pPr>
              <a:lnSpc>
                <a:spcPct val="100000"/>
              </a:lnSpc>
            </a:pP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11</a:t>
            </a:fld>
            <a:endParaRPr lang="en-GB"/>
          </a:p>
        </p:txBody>
      </p:sp>
    </p:spTree>
    <p:extLst>
      <p:ext uri="{BB962C8B-B14F-4D97-AF65-F5344CB8AC3E}">
        <p14:creationId xmlns:p14="http://schemas.microsoft.com/office/powerpoint/2010/main" val="88683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sp>
          <p:nvSpPr>
            <p:cNvPr id="307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1"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6" name="Line 14"/>
            <p:cNvSpPr>
              <a:spLocks noChangeShapeType="1"/>
            </p:cNvSpPr>
            <p:nvPr/>
          </p:nvSpPr>
          <p:spPr bwMode="auto">
            <a:xfrm flipV="1">
              <a:off x="288" y="192"/>
              <a:ext cx="0" cy="4128"/>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7" name="Line 15"/>
            <p:cNvSpPr>
              <a:spLocks noChangeShapeType="1"/>
            </p:cNvSpPr>
            <p:nvPr/>
          </p:nvSpPr>
          <p:spPr bwMode="auto">
            <a:xfrm>
              <a:off x="288" y="4224"/>
              <a:ext cx="5472"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8" name="Line 16"/>
            <p:cNvSpPr>
              <a:spLocks noChangeShapeType="1"/>
            </p:cNvSpPr>
            <p:nvPr/>
          </p:nvSpPr>
          <p:spPr bwMode="auto">
            <a:xfrm flipV="1">
              <a:off x="5520" y="0"/>
              <a:ext cx="0" cy="4224"/>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9" name="Line 17"/>
            <p:cNvSpPr>
              <a:spLocks noChangeShapeType="1"/>
            </p:cNvSpPr>
            <p:nvPr/>
          </p:nvSpPr>
          <p:spPr bwMode="auto">
            <a:xfrm>
              <a:off x="0" y="192"/>
              <a:ext cx="5760"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0" name="Line 18"/>
            <p:cNvSpPr>
              <a:spLocks noChangeShapeType="1"/>
            </p:cNvSpPr>
            <p:nvPr/>
          </p:nvSpPr>
          <p:spPr bwMode="auto">
            <a:xfrm flipH="1">
              <a:off x="3600" y="288"/>
              <a:ext cx="216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1" name="Line 19"/>
            <p:cNvSpPr>
              <a:spLocks noChangeShapeType="1"/>
            </p:cNvSpPr>
            <p:nvPr/>
          </p:nvSpPr>
          <p:spPr bwMode="auto">
            <a:xfrm flipV="1">
              <a:off x="3600" y="0"/>
              <a:ext cx="0" cy="28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 name="Line 20"/>
            <p:cNvSpPr>
              <a:spLocks noChangeShapeType="1"/>
            </p:cNvSpPr>
            <p:nvPr/>
          </p:nvSpPr>
          <p:spPr bwMode="auto">
            <a:xfrm>
              <a:off x="5520" y="1248"/>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3" name="Line 21"/>
            <p:cNvSpPr>
              <a:spLocks noChangeShapeType="1"/>
            </p:cNvSpPr>
            <p:nvPr/>
          </p:nvSpPr>
          <p:spPr bwMode="auto">
            <a:xfrm>
              <a:off x="624" y="0"/>
              <a:ext cx="0" cy="672"/>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4" name="Line 22"/>
            <p:cNvSpPr>
              <a:spLocks noChangeShapeType="1"/>
            </p:cNvSpPr>
            <p:nvPr/>
          </p:nvSpPr>
          <p:spPr bwMode="auto">
            <a:xfrm flipH="1">
              <a:off x="0" y="672"/>
              <a:ext cx="624"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5" name="Line 23"/>
            <p:cNvSpPr>
              <a:spLocks noChangeShapeType="1"/>
            </p:cNvSpPr>
            <p:nvPr/>
          </p:nvSpPr>
          <p:spPr bwMode="auto">
            <a:xfrm flipV="1">
              <a:off x="1680" y="3936"/>
              <a:ext cx="0" cy="384"/>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6" name="Line 24"/>
            <p:cNvSpPr>
              <a:spLocks noChangeShapeType="1"/>
            </p:cNvSpPr>
            <p:nvPr/>
          </p:nvSpPr>
          <p:spPr bwMode="auto">
            <a:xfrm>
              <a:off x="1680" y="3936"/>
              <a:ext cx="408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7" name="Line 25"/>
            <p:cNvSpPr>
              <a:spLocks noChangeShapeType="1"/>
            </p:cNvSpPr>
            <p:nvPr/>
          </p:nvSpPr>
          <p:spPr bwMode="auto">
            <a:xfrm flipH="1">
              <a:off x="0" y="3312"/>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8" name="Line 26"/>
            <p:cNvSpPr>
              <a:spLocks noChangeShapeType="1"/>
            </p:cNvSpPr>
            <p:nvPr/>
          </p:nvSpPr>
          <p:spPr bwMode="auto">
            <a:xfrm flipH="1">
              <a:off x="0" y="3408"/>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099" name="Rectangle 27"/>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endParaRPr lang="en-GB" altLang="en-US" noProof="0"/>
          </a:p>
        </p:txBody>
      </p:sp>
      <p:sp>
        <p:nvSpPr>
          <p:cNvPr id="3100"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pPr lvl="0"/>
            <a:r>
              <a:rPr lang="en-US" altLang="en-US" noProof="0"/>
              <a:t>Click to edit Master subtitle style</a:t>
            </a:r>
            <a:endParaRPr lang="en-GB" altLang="en-US" noProof="0"/>
          </a:p>
        </p:txBody>
      </p:sp>
      <p:sp>
        <p:nvSpPr>
          <p:cNvPr id="3104" name="Rectangle 32"/>
          <p:cNvSpPr>
            <a:spLocks noGrp="1" noChangeArrowheads="1"/>
          </p:cNvSpPr>
          <p:nvPr>
            <p:ph type="dt" sz="half" idx="2"/>
          </p:nvPr>
        </p:nvSpPr>
        <p:spPr/>
        <p:txBody>
          <a:bodyPr/>
          <a:lstStyle>
            <a:lvl1pPr>
              <a:defRPr/>
            </a:lvl1pPr>
          </a:lstStyle>
          <a:p>
            <a:endParaRPr lang="en-GB" altLang="en-US"/>
          </a:p>
        </p:txBody>
      </p:sp>
      <p:sp>
        <p:nvSpPr>
          <p:cNvPr id="3105" name="Rectangle 33"/>
          <p:cNvSpPr>
            <a:spLocks noGrp="1" noChangeArrowheads="1"/>
          </p:cNvSpPr>
          <p:nvPr>
            <p:ph type="ftr" sz="quarter" idx="3"/>
          </p:nvPr>
        </p:nvSpPr>
        <p:spPr/>
        <p:txBody>
          <a:bodyPr/>
          <a:lstStyle>
            <a:lvl1pPr>
              <a:defRPr/>
            </a:lvl1pPr>
          </a:lstStyle>
          <a:p>
            <a:endParaRPr lang="en-GB" altLang="en-US"/>
          </a:p>
        </p:txBody>
      </p:sp>
      <p:sp>
        <p:nvSpPr>
          <p:cNvPr id="3106" name="Rectangle 34"/>
          <p:cNvSpPr>
            <a:spLocks noGrp="1" noChangeArrowheads="1"/>
          </p:cNvSpPr>
          <p:nvPr>
            <p:ph type="sldNum" sz="quarter" idx="4"/>
          </p:nvPr>
        </p:nvSpPr>
        <p:spPr>
          <a:xfrm>
            <a:off x="6553200" y="6264275"/>
            <a:ext cx="2133600" cy="384175"/>
          </a:xfrm>
        </p:spPr>
        <p:txBody>
          <a:bodyPr/>
          <a:lstStyle>
            <a:lvl1pPr>
              <a:defRPr/>
            </a:lvl1pPr>
          </a:lstStyle>
          <a:p>
            <a:fld id="{CDDD1FE4-A6E0-4234-A5CD-D1B75EEE4C97}"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119A2E7-D5D7-4992-B658-9E5999324885}" type="slidenum">
              <a:rPr lang="en-GB" altLang="en-US"/>
              <a:pPr/>
              <a:t>‹#›</a:t>
            </a:fld>
            <a:endParaRPr lang="en-GB" altLang="en-US"/>
          </a:p>
        </p:txBody>
      </p:sp>
    </p:spTree>
    <p:extLst>
      <p:ext uri="{BB962C8B-B14F-4D97-AF65-F5344CB8AC3E}">
        <p14:creationId xmlns:p14="http://schemas.microsoft.com/office/powerpoint/2010/main" val="157877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F56D301-6530-43FD-872D-6E49FDEB4D87}" type="slidenum">
              <a:rPr lang="en-GB" altLang="en-US"/>
              <a:pPr/>
              <a:t>‹#›</a:t>
            </a:fld>
            <a:endParaRPr lang="en-GB" altLang="en-US"/>
          </a:p>
        </p:txBody>
      </p:sp>
    </p:spTree>
    <p:extLst>
      <p:ext uri="{BB962C8B-B14F-4D97-AF65-F5344CB8AC3E}">
        <p14:creationId xmlns:p14="http://schemas.microsoft.com/office/powerpoint/2010/main" val="124536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956E028-BE99-450F-9B2D-28C24097E946}" type="slidenum">
              <a:rPr lang="en-GB" altLang="en-US"/>
              <a:pPr/>
              <a:t>‹#›</a:t>
            </a:fld>
            <a:endParaRPr lang="en-GB" altLang="en-US"/>
          </a:p>
        </p:txBody>
      </p:sp>
    </p:spTree>
    <p:extLst>
      <p:ext uri="{BB962C8B-B14F-4D97-AF65-F5344CB8AC3E}">
        <p14:creationId xmlns:p14="http://schemas.microsoft.com/office/powerpoint/2010/main" val="261482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AAAEEB3-7119-4EC4-B862-A9E68B1D2E6B}" type="slidenum">
              <a:rPr lang="en-GB" altLang="en-US"/>
              <a:pPr/>
              <a:t>‹#›</a:t>
            </a:fld>
            <a:endParaRPr lang="en-GB" altLang="en-US"/>
          </a:p>
        </p:txBody>
      </p:sp>
    </p:spTree>
    <p:extLst>
      <p:ext uri="{BB962C8B-B14F-4D97-AF65-F5344CB8AC3E}">
        <p14:creationId xmlns:p14="http://schemas.microsoft.com/office/powerpoint/2010/main" val="253979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864059F-3029-4244-A618-80763235A366}" type="slidenum">
              <a:rPr lang="en-GB" altLang="en-US"/>
              <a:pPr/>
              <a:t>‹#›</a:t>
            </a:fld>
            <a:endParaRPr lang="en-GB" altLang="en-US"/>
          </a:p>
        </p:txBody>
      </p:sp>
    </p:spTree>
    <p:extLst>
      <p:ext uri="{BB962C8B-B14F-4D97-AF65-F5344CB8AC3E}">
        <p14:creationId xmlns:p14="http://schemas.microsoft.com/office/powerpoint/2010/main" val="19903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4690641-02E6-490E-AF0A-7172DDE5141C}" type="slidenum">
              <a:rPr lang="en-GB" altLang="en-US"/>
              <a:pPr/>
              <a:t>‹#›</a:t>
            </a:fld>
            <a:endParaRPr lang="en-GB" altLang="en-US"/>
          </a:p>
        </p:txBody>
      </p:sp>
    </p:spTree>
    <p:extLst>
      <p:ext uri="{BB962C8B-B14F-4D97-AF65-F5344CB8AC3E}">
        <p14:creationId xmlns:p14="http://schemas.microsoft.com/office/powerpoint/2010/main" val="331563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406B59B3-DD58-4C61-84F4-57C04FC89EC3}" type="slidenum">
              <a:rPr lang="en-GB" altLang="en-US"/>
              <a:pPr/>
              <a:t>‹#›</a:t>
            </a:fld>
            <a:endParaRPr lang="en-GB" altLang="en-US"/>
          </a:p>
        </p:txBody>
      </p:sp>
    </p:spTree>
    <p:extLst>
      <p:ext uri="{BB962C8B-B14F-4D97-AF65-F5344CB8AC3E}">
        <p14:creationId xmlns:p14="http://schemas.microsoft.com/office/powerpoint/2010/main" val="206794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BFCA021A-1DC4-4660-B65B-548CCEF662D5}" type="slidenum">
              <a:rPr lang="en-GB" altLang="en-US"/>
              <a:pPr/>
              <a:t>‹#›</a:t>
            </a:fld>
            <a:endParaRPr lang="en-GB" altLang="en-US"/>
          </a:p>
        </p:txBody>
      </p:sp>
    </p:spTree>
    <p:extLst>
      <p:ext uri="{BB962C8B-B14F-4D97-AF65-F5344CB8AC3E}">
        <p14:creationId xmlns:p14="http://schemas.microsoft.com/office/powerpoint/2010/main" val="40680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0037978-B84B-4C69-B177-EA9A719B8F6B}" type="slidenum">
              <a:rPr lang="en-GB" altLang="en-US"/>
              <a:pPr/>
              <a:t>‹#›</a:t>
            </a:fld>
            <a:endParaRPr lang="en-GB" altLang="en-US"/>
          </a:p>
        </p:txBody>
      </p:sp>
    </p:spTree>
    <p:extLst>
      <p:ext uri="{BB962C8B-B14F-4D97-AF65-F5344CB8AC3E}">
        <p14:creationId xmlns:p14="http://schemas.microsoft.com/office/powerpoint/2010/main" val="371136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65A22859-EE20-46C2-9FC1-412BF1067C77}" type="slidenum">
              <a:rPr lang="en-GB" altLang="en-US"/>
              <a:pPr/>
              <a:t>‹#›</a:t>
            </a:fld>
            <a:endParaRPr lang="en-GB" altLang="en-US"/>
          </a:p>
        </p:txBody>
      </p:sp>
    </p:spTree>
    <p:extLst>
      <p:ext uri="{BB962C8B-B14F-4D97-AF65-F5344CB8AC3E}">
        <p14:creationId xmlns:p14="http://schemas.microsoft.com/office/powerpoint/2010/main" val="267831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0" y="0"/>
            <a:ext cx="9144000" cy="6858000"/>
            <a:chOff x="0" y="0"/>
            <a:chExt cx="5760" cy="4320"/>
          </a:xfrm>
        </p:grpSpPr>
        <p:sp>
          <p:nvSpPr>
            <p:cNvPr id="1032" name="Rectangle 8"/>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3" name="Rectangle 9"/>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4" name="Rectangle 10"/>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5" name="Rectangle 11"/>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6" name="Rectangle 12"/>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7" name="Rectangle 13"/>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8" name="Rectangle 14"/>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9" name="Rectangle 15"/>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0" name="Rectangle 16"/>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1" name="Rectangle 17"/>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2" name="Rectangle 18"/>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3" name="Line 19"/>
            <p:cNvSpPr>
              <a:spLocks noChangeShapeType="1"/>
            </p:cNvSpPr>
            <p:nvPr/>
          </p:nvSpPr>
          <p:spPr bwMode="auto">
            <a:xfrm flipV="1">
              <a:off x="288" y="192"/>
              <a:ext cx="0" cy="4128"/>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 name="Line 20"/>
            <p:cNvSpPr>
              <a:spLocks noChangeShapeType="1"/>
            </p:cNvSpPr>
            <p:nvPr/>
          </p:nvSpPr>
          <p:spPr bwMode="auto">
            <a:xfrm>
              <a:off x="288" y="4224"/>
              <a:ext cx="5472"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5" name="Line 21"/>
            <p:cNvSpPr>
              <a:spLocks noChangeShapeType="1"/>
            </p:cNvSpPr>
            <p:nvPr/>
          </p:nvSpPr>
          <p:spPr bwMode="auto">
            <a:xfrm flipV="1">
              <a:off x="5520" y="0"/>
              <a:ext cx="0" cy="4224"/>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6" name="Line 22"/>
            <p:cNvSpPr>
              <a:spLocks noChangeShapeType="1"/>
            </p:cNvSpPr>
            <p:nvPr/>
          </p:nvSpPr>
          <p:spPr bwMode="auto">
            <a:xfrm>
              <a:off x="0" y="192"/>
              <a:ext cx="5760"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7" name="Line 23"/>
            <p:cNvSpPr>
              <a:spLocks noChangeShapeType="1"/>
            </p:cNvSpPr>
            <p:nvPr/>
          </p:nvSpPr>
          <p:spPr bwMode="auto">
            <a:xfrm flipH="1">
              <a:off x="3600" y="288"/>
              <a:ext cx="216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8" name="Line 24"/>
            <p:cNvSpPr>
              <a:spLocks noChangeShapeType="1"/>
            </p:cNvSpPr>
            <p:nvPr/>
          </p:nvSpPr>
          <p:spPr bwMode="auto">
            <a:xfrm flipV="1">
              <a:off x="3600" y="0"/>
              <a:ext cx="0" cy="28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9" name="Line 25"/>
            <p:cNvSpPr>
              <a:spLocks noChangeShapeType="1"/>
            </p:cNvSpPr>
            <p:nvPr/>
          </p:nvSpPr>
          <p:spPr bwMode="auto">
            <a:xfrm>
              <a:off x="5520" y="1248"/>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0" name="Line 26"/>
            <p:cNvSpPr>
              <a:spLocks noChangeShapeType="1"/>
            </p:cNvSpPr>
            <p:nvPr/>
          </p:nvSpPr>
          <p:spPr bwMode="auto">
            <a:xfrm>
              <a:off x="624" y="0"/>
              <a:ext cx="0" cy="672"/>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1" name="Line 27"/>
            <p:cNvSpPr>
              <a:spLocks noChangeShapeType="1"/>
            </p:cNvSpPr>
            <p:nvPr/>
          </p:nvSpPr>
          <p:spPr bwMode="auto">
            <a:xfrm flipH="1">
              <a:off x="0" y="672"/>
              <a:ext cx="624"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2" name="Line 28"/>
            <p:cNvSpPr>
              <a:spLocks noChangeShapeType="1"/>
            </p:cNvSpPr>
            <p:nvPr/>
          </p:nvSpPr>
          <p:spPr bwMode="auto">
            <a:xfrm flipV="1">
              <a:off x="1680" y="3936"/>
              <a:ext cx="0" cy="384"/>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3" name="Line 29"/>
            <p:cNvSpPr>
              <a:spLocks noChangeShapeType="1"/>
            </p:cNvSpPr>
            <p:nvPr/>
          </p:nvSpPr>
          <p:spPr bwMode="auto">
            <a:xfrm>
              <a:off x="1680" y="3936"/>
              <a:ext cx="408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 name="Line 30"/>
            <p:cNvSpPr>
              <a:spLocks noChangeShapeType="1"/>
            </p:cNvSpPr>
            <p:nvPr/>
          </p:nvSpPr>
          <p:spPr bwMode="auto">
            <a:xfrm flipH="1">
              <a:off x="0" y="3312"/>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5" name="Line 31"/>
            <p:cNvSpPr>
              <a:spLocks noChangeShapeType="1"/>
            </p:cNvSpPr>
            <p:nvPr/>
          </p:nvSpPr>
          <p:spPr bwMode="auto">
            <a:xfrm flipH="1">
              <a:off x="0" y="3408"/>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26" name="Rectangle 2"/>
          <p:cNvSpPr>
            <a:spLocks noGrp="1" noChangeArrowheads="1"/>
          </p:cNvSpPr>
          <p:nvPr>
            <p:ph type="title"/>
          </p:nvPr>
        </p:nvSpPr>
        <p:spPr bwMode="auto">
          <a:xfrm>
            <a:off x="914400" y="2746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457200" y="626427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defRPr>
            </a:lvl1pPr>
          </a:lstStyle>
          <a:p>
            <a:endParaRPr lang="en-GB" altLang="en-US"/>
          </a:p>
        </p:txBody>
      </p:sp>
      <p:sp>
        <p:nvSpPr>
          <p:cNvPr id="1029" name="Rectangle 5"/>
          <p:cNvSpPr>
            <a:spLocks noGrp="1" noChangeArrowheads="1"/>
          </p:cNvSpPr>
          <p:nvPr>
            <p:ph type="ftr" sz="quarter" idx="3"/>
          </p:nvPr>
        </p:nvSpPr>
        <p:spPr bwMode="auto">
          <a:xfrm>
            <a:off x="3124200" y="626427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2"/>
                </a:solidFill>
              </a:defRPr>
            </a:lvl1pPr>
          </a:lstStyle>
          <a:p>
            <a:endParaRPr lang="en-GB" altLang="en-US"/>
          </a:p>
        </p:txBody>
      </p:sp>
      <p:sp>
        <p:nvSpPr>
          <p:cNvPr id="1030" name="Rectangle 6"/>
          <p:cNvSpPr>
            <a:spLocks noGrp="1" noChangeArrowheads="1"/>
          </p:cNvSpPr>
          <p:nvPr>
            <p:ph type="sldNum" sz="quarter" idx="4"/>
          </p:nvPr>
        </p:nvSpPr>
        <p:spPr bwMode="auto">
          <a:xfrm>
            <a:off x="6553200" y="6267450"/>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defRPr>
            </a:lvl1pPr>
          </a:lstStyle>
          <a:p>
            <a:fld id="{8B1F6904-525D-4A19-987B-6E82422A30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p:titleStyle>
    <p:body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2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971599" y="1340768"/>
            <a:ext cx="7276311" cy="477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3568" y="1916832"/>
            <a:ext cx="7772400" cy="1470025"/>
          </a:xfrm>
        </p:spPr>
        <p:txBody>
          <a:bodyPr/>
          <a:lstStyle/>
          <a:p>
            <a:r>
              <a:rPr lang="en-GB" sz="6000" b="1" i="1" dirty="0">
                <a:solidFill>
                  <a:schemeClr val="tx1"/>
                </a:solidFill>
                <a:latin typeface="Times New Roman" panose="02020603050405020304" pitchFamily="18" charset="0"/>
                <a:cs typeface="Times New Roman" panose="02020603050405020304" pitchFamily="18" charset="0"/>
              </a:rPr>
              <a:t>Quran Appreciation</a:t>
            </a:r>
          </a:p>
        </p:txBody>
      </p:sp>
    </p:spTree>
    <p:extLst>
      <p:ext uri="{BB962C8B-B14F-4D97-AF65-F5344CB8AC3E}">
        <p14:creationId xmlns:p14="http://schemas.microsoft.com/office/powerpoint/2010/main" val="167693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7100">
              <a:schemeClr val="accent3">
                <a:lumMod val="95000"/>
              </a:schemeClr>
            </a:gs>
            <a:gs pos="0">
              <a:srgbClr val="92D050"/>
            </a:gs>
            <a:gs pos="9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r>
              <a:rPr lang="en-GB" sz="2000" kern="0" dirty="0">
                <a:solidFill>
                  <a:schemeClr val="tx1"/>
                </a:solidFill>
              </a:rPr>
              <a:t>Many reports mention that his name was Habib </a:t>
            </a:r>
            <a:r>
              <a:rPr lang="en-GB" sz="2000" kern="0" dirty="0" err="1">
                <a:solidFill>
                  <a:schemeClr val="tx1"/>
                </a:solidFill>
              </a:rPr>
              <a:t>Najjaar</a:t>
            </a:r>
            <a:r>
              <a:rPr lang="en-GB" sz="2000" kern="0" dirty="0">
                <a:solidFill>
                  <a:schemeClr val="tx1"/>
                </a:solidFill>
              </a:rPr>
              <a:t>.</a:t>
            </a:r>
          </a:p>
          <a:p>
            <a:r>
              <a:rPr lang="en-GB" sz="2000" kern="0" dirty="0">
                <a:solidFill>
                  <a:schemeClr val="tx1"/>
                </a:solidFill>
              </a:rPr>
              <a:t>He lived in the remotest part of the city the messengers were sent to. </a:t>
            </a:r>
          </a:p>
          <a:p>
            <a:r>
              <a:rPr lang="en-GB" sz="2000" kern="0" dirty="0">
                <a:solidFill>
                  <a:schemeClr val="tx1"/>
                </a:solidFill>
              </a:rPr>
              <a:t>He was a very spiritual man who worshipped Allah (SWT) in seclusion. </a:t>
            </a:r>
          </a:p>
          <a:p>
            <a:endParaRPr lang="en-GB" sz="2000" kern="0" dirty="0">
              <a:solidFill>
                <a:schemeClr val="tx1"/>
              </a:solidFill>
            </a:endParaRPr>
          </a:p>
          <a:p>
            <a:pPr marL="0" indent="0">
              <a:buNone/>
            </a:pPr>
            <a:endParaRPr lang="en-GB" sz="2000" kern="0" dirty="0">
              <a:solidFill>
                <a:schemeClr val="tx1"/>
              </a:solidFill>
            </a:endParaRPr>
          </a:p>
          <a:p>
            <a:pPr marL="0" indent="0">
              <a:buNone/>
            </a:pPr>
            <a:endParaRPr lang="en-GB" sz="2000" kern="0" dirty="0">
              <a:solidFill>
                <a:schemeClr val="tx1"/>
              </a:solidFill>
            </a:endParaRPr>
          </a:p>
          <a:p>
            <a:r>
              <a:rPr lang="en-GB" sz="2000" kern="0" dirty="0">
                <a:solidFill>
                  <a:schemeClr val="tx1"/>
                </a:solidFill>
              </a:rPr>
              <a:t>He was respected by the people of the community because of his great spirituality, although they were always under the impression that he worshipped the same gods as them, not Allah (SWT).</a:t>
            </a: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r>
              <a:rPr lang="en-GB" b="1" kern="0" dirty="0" err="1">
                <a:latin typeface="+mn-lt"/>
              </a:rPr>
              <a:t>Saahib</a:t>
            </a:r>
            <a:r>
              <a:rPr lang="en-GB" b="1" kern="0" dirty="0">
                <a:latin typeface="+mn-lt"/>
              </a:rPr>
              <a:t> </a:t>
            </a:r>
            <a:r>
              <a:rPr lang="en-GB" b="1" kern="0" dirty="0" err="1">
                <a:latin typeface="+mn-lt"/>
              </a:rPr>
              <a:t>Yasin</a:t>
            </a:r>
            <a:endParaRPr lang="en-GB" b="1" kern="0" dirty="0">
              <a:latin typeface="+mn-lt"/>
            </a:endParaRPr>
          </a:p>
        </p:txBody>
      </p:sp>
      <p:pic>
        <p:nvPicPr>
          <p:cNvPr id="3686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7928" t="-974" r="6687" b="974"/>
          <a:stretch/>
        </p:blipFill>
        <p:spPr bwMode="auto">
          <a:xfrm>
            <a:off x="6804248" y="2420888"/>
            <a:ext cx="1661726"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0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7100">
              <a:schemeClr val="accent3">
                <a:lumMod val="95000"/>
              </a:schemeClr>
            </a:gs>
            <a:gs pos="0">
              <a:srgbClr val="92D050"/>
            </a:gs>
            <a:gs pos="9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r>
              <a:rPr lang="en-GB" b="1" kern="0" dirty="0" err="1">
                <a:latin typeface="+mn-lt"/>
              </a:rPr>
              <a:t>Saahib</a:t>
            </a:r>
            <a:r>
              <a:rPr lang="en-GB" b="1" kern="0" dirty="0">
                <a:latin typeface="+mn-lt"/>
              </a:rPr>
              <a:t> </a:t>
            </a:r>
            <a:r>
              <a:rPr lang="en-GB" b="1" kern="0" dirty="0" err="1">
                <a:latin typeface="+mn-lt"/>
              </a:rPr>
              <a:t>Yasin</a:t>
            </a:r>
            <a:endParaRPr lang="en-GB" b="1" kern="0" dirty="0">
              <a:latin typeface="+mn-lt"/>
            </a:endParaRPr>
          </a:p>
        </p:txBody>
      </p:sp>
      <p:sp>
        <p:nvSpPr>
          <p:cNvPr id="2" name="Rectangle 1"/>
          <p:cNvSpPr/>
          <p:nvPr/>
        </p:nvSpPr>
        <p:spPr>
          <a:xfrm>
            <a:off x="683568" y="1297791"/>
            <a:ext cx="7776864" cy="3724096"/>
          </a:xfrm>
          <a:prstGeom prst="rect">
            <a:avLst/>
          </a:prstGeom>
        </p:spPr>
        <p:txBody>
          <a:bodyPr wrap="square">
            <a:spAutoFit/>
          </a:bodyPr>
          <a:lstStyle/>
          <a:p>
            <a:r>
              <a:rPr lang="en-GB" sz="2000" kern="0" dirty="0">
                <a:solidFill>
                  <a:schemeClr val="tx1"/>
                </a:solidFill>
              </a:rPr>
              <a:t>Some reports suggest that when the messengers were heading towards the city where the people lived, they first passed by the area where he resided and after having spoken to them, this man straight away believed in them and their message. </a:t>
            </a:r>
          </a:p>
          <a:p>
            <a:endParaRPr lang="en-GB" sz="2000" kern="0" dirty="0">
              <a:solidFill>
                <a:schemeClr val="tx1"/>
              </a:solidFill>
            </a:endParaRPr>
          </a:p>
          <a:p>
            <a:endParaRPr lang="en-GB" sz="2000" kern="0" dirty="0">
              <a:solidFill>
                <a:schemeClr val="tx1"/>
              </a:solidFill>
            </a:endParaRPr>
          </a:p>
          <a:p>
            <a:r>
              <a:rPr lang="en-GB" sz="2000" kern="0" dirty="0">
                <a:solidFill>
                  <a:schemeClr val="tx1"/>
                </a:solidFill>
              </a:rPr>
              <a:t>Later, when he heard that the people were going to kill the messengers, he quickly rushed to them to stop them from committing this grave sin.</a:t>
            </a:r>
          </a:p>
          <a:p>
            <a:endParaRPr lang="en-GB" kern="0" dirty="0"/>
          </a:p>
          <a:p>
            <a:endParaRPr lang="en-GB" kern="0"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437112"/>
            <a:ext cx="2525588" cy="178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0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7100">
              <a:schemeClr val="accent3">
                <a:lumMod val="95000"/>
              </a:schemeClr>
            </a:gs>
            <a:gs pos="0">
              <a:srgbClr val="92D050"/>
            </a:gs>
            <a:gs pos="9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pic>
        <p:nvPicPr>
          <p:cNvPr id="5" name="Picture 2" descr="http://geminilifeinfashion.myblog.arts.ac.uk/files/2014/02/group.png"/>
          <p:cNvPicPr>
            <a:picLocks noChangeAspect="1" noChangeArrowheads="1"/>
          </p:cNvPicPr>
          <p:nvPr/>
        </p:nvPicPr>
        <p:blipFill>
          <a:blip r:embed="rId3" cstate="print"/>
          <a:srcRect/>
          <a:stretch>
            <a:fillRect/>
          </a:stretch>
        </p:blipFill>
        <p:spPr bwMode="auto">
          <a:xfrm>
            <a:off x="467544" y="980728"/>
            <a:ext cx="3292577" cy="2749302"/>
          </a:xfrm>
          <a:prstGeom prst="rect">
            <a:avLst/>
          </a:prstGeom>
          <a:noFill/>
        </p:spPr>
      </p:pic>
      <p:sp>
        <p:nvSpPr>
          <p:cNvPr id="6" name="Rectangle 5"/>
          <p:cNvSpPr/>
          <p:nvPr/>
        </p:nvSpPr>
        <p:spPr>
          <a:xfrm>
            <a:off x="4063687" y="796062"/>
            <a:ext cx="3748673" cy="4401205"/>
          </a:xfrm>
          <a:prstGeom prst="rect">
            <a:avLst/>
          </a:prstGeom>
        </p:spPr>
        <p:txBody>
          <a:bodyPr wrap="square">
            <a:spAutoFit/>
          </a:bodyPr>
          <a:lstStyle/>
          <a:p>
            <a:r>
              <a:rPr lang="en-GB" sz="2800" b="1" u="sng" dirty="0"/>
              <a:t>Plenary</a:t>
            </a:r>
          </a:p>
          <a:p>
            <a:endParaRPr lang="en-GB" sz="2800" dirty="0"/>
          </a:p>
          <a:p>
            <a:r>
              <a:rPr lang="en-GB" sz="2800" dirty="0"/>
              <a:t>Read verses 20, 21 and 22 together. (previous slide)</a:t>
            </a:r>
          </a:p>
          <a:p>
            <a:endParaRPr lang="en-GB" sz="2800" dirty="0"/>
          </a:p>
          <a:p>
            <a:r>
              <a:rPr lang="en-GB" sz="2800" dirty="0"/>
              <a:t>In groups/pairs discuss  what you have learnt about these ayahs. </a:t>
            </a:r>
          </a:p>
        </p:txBody>
      </p:sp>
    </p:spTree>
    <p:extLst>
      <p:ext uri="{BB962C8B-B14F-4D97-AF65-F5344CB8AC3E}">
        <p14:creationId xmlns:p14="http://schemas.microsoft.com/office/powerpoint/2010/main" val="277185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5" y="1340768"/>
            <a:ext cx="687153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Heart 3"/>
          <p:cNvSpPr/>
          <p:nvPr/>
        </p:nvSpPr>
        <p:spPr>
          <a:xfrm rot="515450">
            <a:off x="7759653" y="5181750"/>
            <a:ext cx="905124" cy="113836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649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7100">
              <a:srgbClr val="95C85A"/>
            </a:gs>
            <a:gs pos="0">
              <a:srgbClr val="92D050"/>
            </a:gs>
            <a:gs pos="9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755576" y="1249590"/>
            <a:ext cx="7632848" cy="4339650"/>
          </a:xfrm>
          <a:prstGeom prst="rect">
            <a:avLst/>
          </a:prstGeom>
        </p:spPr>
        <p:txBody>
          <a:bodyPr wrap="square">
            <a:spAutoFit/>
          </a:bodyPr>
          <a:lstStyle/>
          <a:p>
            <a:pPr lvl="0"/>
            <a:r>
              <a:rPr lang="en-GB" sz="2400" b="1" dirty="0">
                <a:solidFill>
                  <a:srgbClr val="000000"/>
                </a:solidFill>
              </a:rPr>
              <a:t>Lesson 7</a:t>
            </a:r>
          </a:p>
          <a:p>
            <a:r>
              <a:rPr lang="en-GB" sz="2400" b="1" dirty="0">
                <a:solidFill>
                  <a:srgbClr val="000000"/>
                </a:solidFill>
              </a:rPr>
              <a:t>LO: To study verses </a:t>
            </a:r>
            <a:r>
              <a:rPr lang="en-GB" sz="2400" b="1" dirty="0"/>
              <a:t>18 and 19</a:t>
            </a:r>
          </a:p>
          <a:p>
            <a:pPr marL="342900" indent="-342900">
              <a:buFont typeface="Arial" panose="020B0604020202020204" pitchFamily="34" charset="0"/>
              <a:buChar char="•"/>
            </a:pPr>
            <a:r>
              <a:rPr lang="en-GB" sz="2400" b="1" dirty="0"/>
              <a:t>An introduction to the story of Sahib </a:t>
            </a:r>
            <a:r>
              <a:rPr lang="en-GB" sz="2400" b="1" dirty="0" err="1"/>
              <a:t>Yasin</a:t>
            </a:r>
            <a:r>
              <a:rPr lang="en-GB" sz="2400" b="1" dirty="0"/>
              <a:t> mentioned in verses 20 onwards</a:t>
            </a:r>
          </a:p>
          <a:p>
            <a:pPr lvl="0"/>
            <a:r>
              <a:rPr lang="en-GB" sz="2400" b="1" dirty="0">
                <a:solidFill>
                  <a:srgbClr val="000000"/>
                </a:solidFill>
              </a:rPr>
              <a:t>   </a:t>
            </a:r>
          </a:p>
          <a:p>
            <a:pPr lvl="0"/>
            <a:endParaRPr lang="en-GB" sz="2400" b="1" dirty="0">
              <a:solidFill>
                <a:srgbClr val="000000"/>
              </a:solidFill>
            </a:endParaRPr>
          </a:p>
          <a:p>
            <a:pPr eaLnBrk="1" hangingPunct="1"/>
            <a:r>
              <a:rPr lang="en-GB" altLang="en-US" sz="2400" b="1" u="sng" dirty="0"/>
              <a:t>Starter:</a:t>
            </a:r>
          </a:p>
          <a:p>
            <a:pPr eaLnBrk="1" hangingPunct="1"/>
            <a:endParaRPr lang="en-GB" altLang="en-US" sz="2400" b="1" u="sng" dirty="0"/>
          </a:p>
          <a:p>
            <a:pPr eaLnBrk="1" hangingPunct="1">
              <a:buFont typeface="Arial" pitchFamily="34" charset="0"/>
              <a:buChar char="•"/>
            </a:pPr>
            <a:r>
              <a:rPr lang="en-GB" altLang="en-US" sz="2400" i="1" dirty="0"/>
              <a:t> </a:t>
            </a:r>
            <a:r>
              <a:rPr lang="en-GB" altLang="en-US" sz="2800" i="1" dirty="0"/>
              <a:t>Do you know any </a:t>
            </a:r>
            <a:r>
              <a:rPr lang="en-GB" altLang="en-US" sz="2800" i="1" dirty="0" err="1"/>
              <a:t>suwer</a:t>
            </a:r>
            <a:r>
              <a:rPr lang="en-GB" altLang="en-US" sz="2800" i="1" dirty="0"/>
              <a:t> that start with disjointed letters ? (</a:t>
            </a:r>
            <a:r>
              <a:rPr lang="en-GB" altLang="en-US" sz="2800" i="1" dirty="0" err="1"/>
              <a:t>hurooful</a:t>
            </a:r>
            <a:r>
              <a:rPr lang="en-GB" altLang="en-US" sz="2800" i="1" dirty="0"/>
              <a:t> </a:t>
            </a:r>
            <a:r>
              <a:rPr lang="en-GB" altLang="en-US" sz="2800" i="1" dirty="0" err="1"/>
              <a:t>muqataat</a:t>
            </a:r>
            <a:r>
              <a:rPr lang="en-GB" altLang="en-US" sz="2800" i="1" dirty="0"/>
              <a:t>? </a:t>
            </a:r>
            <a:r>
              <a:rPr lang="en-GB" altLang="en-US" sz="2800" i="1" dirty="0" err="1"/>
              <a:t>E.g</a:t>
            </a:r>
            <a:r>
              <a:rPr lang="en-GB" altLang="en-US" sz="2800" i="1" dirty="0"/>
              <a:t> </a:t>
            </a:r>
            <a:r>
              <a:rPr lang="en-GB" altLang="en-US" sz="2800" i="1" dirty="0" err="1"/>
              <a:t>Ya</a:t>
            </a:r>
            <a:r>
              <a:rPr lang="en-GB" altLang="en-US" sz="2800" i="1" dirty="0"/>
              <a:t> Seen </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6454" y="5229200"/>
            <a:ext cx="1221970" cy="119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18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7100">
              <a:srgbClr val="95C85A"/>
            </a:gs>
            <a:gs pos="0">
              <a:srgbClr val="92D050"/>
            </a:gs>
            <a:gs pos="9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611560" y="692696"/>
            <a:ext cx="6264696" cy="523220"/>
          </a:xfrm>
          <a:prstGeom prst="rect">
            <a:avLst/>
          </a:prstGeom>
        </p:spPr>
        <p:txBody>
          <a:bodyPr wrap="square">
            <a:spAutoFit/>
          </a:bodyPr>
          <a:lstStyle/>
          <a:p>
            <a:pPr lvl="0"/>
            <a:endParaRPr lang="en-GB" altLang="en-US" sz="2800" i="1" dirty="0"/>
          </a:p>
        </p:txBody>
      </p:sp>
      <p:sp>
        <p:nvSpPr>
          <p:cNvPr id="4" name="Content Placeholder 2"/>
          <p:cNvSpPr txBox="1">
            <a:spLocks/>
          </p:cNvSpPr>
          <p:nvPr/>
        </p:nvSpPr>
        <p:spPr>
          <a:xfrm>
            <a:off x="606363" y="1340768"/>
            <a:ext cx="8070094" cy="4842457"/>
          </a:xfrm>
          <a:prstGeom prst="rect">
            <a:avLst/>
          </a:prstGeom>
        </p:spPr>
        <p:txBody>
          <a:bodyPr>
            <a:normAutofit fontScale="85000" lnSpcReduction="20000"/>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pPr marL="0" indent="0" algn="ctr">
              <a:buFont typeface="Century Gothic" pitchFamily="34" charset="0"/>
              <a:buNone/>
            </a:pPr>
            <a:r>
              <a:rPr lang="en-GB" sz="3600" kern="0" dirty="0" err="1">
                <a:solidFill>
                  <a:schemeClr val="tx1"/>
                </a:solidFill>
              </a:rPr>
              <a:t>قَالُوا</a:t>
            </a:r>
            <a:r>
              <a:rPr lang="en-GB" sz="3600" kern="0" dirty="0">
                <a:solidFill>
                  <a:schemeClr val="tx1"/>
                </a:solidFill>
              </a:rPr>
              <a:t> </a:t>
            </a:r>
            <a:r>
              <a:rPr lang="en-GB" sz="3600" kern="0" dirty="0" err="1">
                <a:solidFill>
                  <a:schemeClr val="tx1"/>
                </a:solidFill>
              </a:rPr>
              <a:t>إِنَّا</a:t>
            </a:r>
            <a:r>
              <a:rPr lang="en-GB" sz="3600" kern="0" dirty="0">
                <a:solidFill>
                  <a:schemeClr val="tx1"/>
                </a:solidFill>
              </a:rPr>
              <a:t> </a:t>
            </a:r>
            <a:r>
              <a:rPr lang="en-GB" sz="3600" kern="0" dirty="0" err="1">
                <a:solidFill>
                  <a:schemeClr val="tx1"/>
                </a:solidFill>
              </a:rPr>
              <a:t>تَطَيَّرْنَا</a:t>
            </a:r>
            <a:r>
              <a:rPr lang="en-GB" sz="3600" kern="0" dirty="0">
                <a:solidFill>
                  <a:schemeClr val="tx1"/>
                </a:solidFill>
              </a:rPr>
              <a:t> </a:t>
            </a:r>
            <a:r>
              <a:rPr lang="en-GB" sz="3600" kern="0" dirty="0" err="1">
                <a:solidFill>
                  <a:schemeClr val="tx1"/>
                </a:solidFill>
              </a:rPr>
              <a:t>بِكُمْ</a:t>
            </a:r>
            <a:r>
              <a:rPr lang="en-GB" sz="3600" kern="0" dirty="0">
                <a:solidFill>
                  <a:schemeClr val="tx1"/>
                </a:solidFill>
              </a:rPr>
              <a:t> ۖ </a:t>
            </a:r>
            <a:r>
              <a:rPr lang="en-GB" sz="3600" kern="0" dirty="0" err="1">
                <a:solidFill>
                  <a:schemeClr val="tx1"/>
                </a:solidFill>
              </a:rPr>
              <a:t>لَئِن</a:t>
            </a:r>
            <a:r>
              <a:rPr lang="en-GB" sz="3600" kern="0" dirty="0">
                <a:solidFill>
                  <a:schemeClr val="tx1"/>
                </a:solidFill>
              </a:rPr>
              <a:t> </a:t>
            </a:r>
            <a:r>
              <a:rPr lang="en-GB" sz="3600" kern="0" dirty="0" err="1">
                <a:solidFill>
                  <a:schemeClr val="tx1"/>
                </a:solidFill>
              </a:rPr>
              <a:t>لَّمْ</a:t>
            </a:r>
            <a:r>
              <a:rPr lang="en-GB" sz="3600" kern="0" dirty="0">
                <a:solidFill>
                  <a:schemeClr val="tx1"/>
                </a:solidFill>
              </a:rPr>
              <a:t> </a:t>
            </a:r>
            <a:r>
              <a:rPr lang="en-GB" sz="3600" kern="0" dirty="0" err="1">
                <a:solidFill>
                  <a:schemeClr val="tx1"/>
                </a:solidFill>
              </a:rPr>
              <a:t>تَنتَهُوا</a:t>
            </a:r>
            <a:r>
              <a:rPr lang="en-GB" sz="3600" kern="0" dirty="0">
                <a:solidFill>
                  <a:schemeClr val="tx1"/>
                </a:solidFill>
              </a:rPr>
              <a:t> </a:t>
            </a:r>
            <a:r>
              <a:rPr lang="en-GB" sz="3600" kern="0" dirty="0" err="1">
                <a:solidFill>
                  <a:schemeClr val="tx1"/>
                </a:solidFill>
              </a:rPr>
              <a:t>لَنَرْجُمَنَّكُمْ</a:t>
            </a:r>
            <a:r>
              <a:rPr lang="en-GB" sz="3600" kern="0" dirty="0">
                <a:solidFill>
                  <a:schemeClr val="tx1"/>
                </a:solidFill>
              </a:rPr>
              <a:t> </a:t>
            </a:r>
            <a:r>
              <a:rPr lang="en-GB" sz="3600" kern="0" dirty="0" err="1">
                <a:solidFill>
                  <a:schemeClr val="tx1"/>
                </a:solidFill>
              </a:rPr>
              <a:t>وَلَيَمَسَّنَّكُم</a:t>
            </a:r>
            <a:r>
              <a:rPr lang="en-GB" sz="3600" kern="0" dirty="0">
                <a:solidFill>
                  <a:schemeClr val="tx1"/>
                </a:solidFill>
              </a:rPr>
              <a:t> </a:t>
            </a:r>
            <a:r>
              <a:rPr lang="en-GB" sz="3600" kern="0" dirty="0" err="1">
                <a:solidFill>
                  <a:schemeClr val="tx1"/>
                </a:solidFill>
              </a:rPr>
              <a:t>مِّنَّا</a:t>
            </a:r>
            <a:r>
              <a:rPr lang="en-GB" sz="3600" kern="0" dirty="0">
                <a:solidFill>
                  <a:schemeClr val="tx1"/>
                </a:solidFill>
              </a:rPr>
              <a:t> </a:t>
            </a:r>
            <a:r>
              <a:rPr lang="en-GB" sz="3600" kern="0" dirty="0" err="1">
                <a:solidFill>
                  <a:schemeClr val="tx1"/>
                </a:solidFill>
              </a:rPr>
              <a:t>عَذَابٌ</a:t>
            </a:r>
            <a:r>
              <a:rPr lang="en-GB" sz="3600" kern="0" dirty="0">
                <a:solidFill>
                  <a:schemeClr val="tx1"/>
                </a:solidFill>
              </a:rPr>
              <a:t> </a:t>
            </a:r>
            <a:r>
              <a:rPr lang="en-GB" sz="3600" kern="0" dirty="0" err="1">
                <a:solidFill>
                  <a:schemeClr val="tx1"/>
                </a:solidFill>
              </a:rPr>
              <a:t>أَلِيمٌ</a:t>
            </a:r>
            <a:endParaRPr lang="en-GB" sz="3600" kern="0" dirty="0">
              <a:solidFill>
                <a:schemeClr val="tx1"/>
              </a:solidFill>
            </a:endParaRPr>
          </a:p>
          <a:p>
            <a:pPr>
              <a:spcAft>
                <a:spcPts val="2400"/>
              </a:spcAft>
            </a:pPr>
            <a:r>
              <a:rPr lang="en-GB" kern="0" dirty="0">
                <a:solidFill>
                  <a:schemeClr val="tx1"/>
                </a:solidFill>
              </a:rPr>
              <a:t>[36:18] </a:t>
            </a:r>
          </a:p>
          <a:p>
            <a:pPr marL="0" indent="0">
              <a:spcAft>
                <a:spcPts val="2400"/>
              </a:spcAft>
              <a:buNone/>
            </a:pPr>
            <a:r>
              <a:rPr lang="en-GB" kern="0" dirty="0">
                <a:solidFill>
                  <a:schemeClr val="tx1"/>
                </a:solidFill>
              </a:rPr>
              <a:t>They said, ‘Indeed we take you for a bad omen. If you do not desist we will stone you, and surely a painful punishment will visit you from us.’</a:t>
            </a:r>
          </a:p>
          <a:p>
            <a:pPr marL="0" indent="0" algn="ctr">
              <a:buFont typeface="Century Gothic" pitchFamily="34" charset="0"/>
              <a:buNone/>
            </a:pPr>
            <a:r>
              <a:rPr lang="en-GB" sz="3600" kern="0" dirty="0" err="1">
                <a:solidFill>
                  <a:schemeClr val="tx1"/>
                </a:solidFill>
              </a:rPr>
              <a:t>قَالُوا</a:t>
            </a:r>
            <a:r>
              <a:rPr lang="en-GB" sz="3600" kern="0" dirty="0">
                <a:solidFill>
                  <a:schemeClr val="tx1"/>
                </a:solidFill>
              </a:rPr>
              <a:t> </a:t>
            </a:r>
            <a:r>
              <a:rPr lang="en-GB" sz="3600" kern="0" dirty="0" err="1">
                <a:solidFill>
                  <a:schemeClr val="tx1"/>
                </a:solidFill>
              </a:rPr>
              <a:t>طَائِرُكُم</a:t>
            </a:r>
            <a:r>
              <a:rPr lang="en-GB" sz="3600" kern="0" dirty="0">
                <a:solidFill>
                  <a:schemeClr val="tx1"/>
                </a:solidFill>
              </a:rPr>
              <a:t> </a:t>
            </a:r>
            <a:r>
              <a:rPr lang="en-GB" sz="3600" kern="0" dirty="0" err="1">
                <a:solidFill>
                  <a:schemeClr val="tx1"/>
                </a:solidFill>
              </a:rPr>
              <a:t>مَّعَكُمْ</a:t>
            </a:r>
            <a:r>
              <a:rPr lang="en-GB" sz="3600" kern="0" dirty="0">
                <a:solidFill>
                  <a:schemeClr val="tx1"/>
                </a:solidFill>
              </a:rPr>
              <a:t> ۚ </a:t>
            </a:r>
            <a:r>
              <a:rPr lang="en-GB" sz="3600" kern="0" dirty="0" err="1">
                <a:solidFill>
                  <a:schemeClr val="tx1"/>
                </a:solidFill>
              </a:rPr>
              <a:t>أَئِن</a:t>
            </a:r>
            <a:r>
              <a:rPr lang="en-GB" sz="3600" kern="0" dirty="0">
                <a:solidFill>
                  <a:schemeClr val="tx1"/>
                </a:solidFill>
              </a:rPr>
              <a:t> </a:t>
            </a:r>
            <a:r>
              <a:rPr lang="en-GB" sz="3600" kern="0" dirty="0" err="1">
                <a:solidFill>
                  <a:schemeClr val="tx1"/>
                </a:solidFill>
              </a:rPr>
              <a:t>ذُكِّرْتُم</a:t>
            </a:r>
            <a:r>
              <a:rPr lang="en-GB" sz="3600" kern="0" dirty="0">
                <a:solidFill>
                  <a:schemeClr val="tx1"/>
                </a:solidFill>
              </a:rPr>
              <a:t> ۚ </a:t>
            </a:r>
            <a:r>
              <a:rPr lang="en-GB" sz="3600" kern="0" dirty="0" err="1">
                <a:solidFill>
                  <a:schemeClr val="tx1"/>
                </a:solidFill>
              </a:rPr>
              <a:t>بَلْ</a:t>
            </a:r>
            <a:r>
              <a:rPr lang="en-GB" sz="3600" kern="0" dirty="0">
                <a:solidFill>
                  <a:schemeClr val="tx1"/>
                </a:solidFill>
              </a:rPr>
              <a:t> </a:t>
            </a:r>
            <a:r>
              <a:rPr lang="en-GB" sz="3600" kern="0" dirty="0" err="1">
                <a:solidFill>
                  <a:schemeClr val="tx1"/>
                </a:solidFill>
              </a:rPr>
              <a:t>أَنتُمْ</a:t>
            </a:r>
            <a:r>
              <a:rPr lang="en-GB" sz="3600" kern="0" dirty="0">
                <a:solidFill>
                  <a:schemeClr val="tx1"/>
                </a:solidFill>
              </a:rPr>
              <a:t> </a:t>
            </a:r>
            <a:r>
              <a:rPr lang="en-GB" sz="3600" kern="0" dirty="0" err="1">
                <a:solidFill>
                  <a:schemeClr val="tx1"/>
                </a:solidFill>
              </a:rPr>
              <a:t>قَوْمٌ</a:t>
            </a:r>
            <a:r>
              <a:rPr lang="en-GB" sz="3600" kern="0" dirty="0">
                <a:solidFill>
                  <a:schemeClr val="tx1"/>
                </a:solidFill>
              </a:rPr>
              <a:t> </a:t>
            </a:r>
            <a:r>
              <a:rPr lang="en-GB" sz="3600" kern="0" dirty="0" err="1">
                <a:solidFill>
                  <a:schemeClr val="tx1"/>
                </a:solidFill>
              </a:rPr>
              <a:t>مُّسْرِفُونَ</a:t>
            </a:r>
            <a:endParaRPr lang="en-GB" sz="3600" kern="0" dirty="0">
              <a:solidFill>
                <a:schemeClr val="tx1"/>
              </a:solidFill>
            </a:endParaRPr>
          </a:p>
          <a:p>
            <a:r>
              <a:rPr lang="en-GB" kern="0" dirty="0">
                <a:solidFill>
                  <a:schemeClr val="tx1"/>
                </a:solidFill>
              </a:rPr>
              <a:t>[36:19] They said, ‘Your bad omens attend you. What! If you are admonished.... Indeed, you are an unrestrained lot.’</a:t>
            </a:r>
          </a:p>
          <a:p>
            <a:endParaRPr lang="en-GB" kern="0" dirty="0">
              <a:solidFill>
                <a:schemeClr val="tx1"/>
              </a:solidFill>
            </a:endParaRPr>
          </a:p>
        </p:txBody>
      </p:sp>
      <p:pic>
        <p:nvPicPr>
          <p:cNvPr id="5" name="Picture 4"/>
          <p:cNvPicPr>
            <a:picLocks noChangeAspect="1"/>
          </p:cNvPicPr>
          <p:nvPr/>
        </p:nvPicPr>
        <p:blipFill>
          <a:blip r:embed="rId3"/>
          <a:stretch>
            <a:fillRect/>
          </a:stretch>
        </p:blipFill>
        <p:spPr>
          <a:xfrm>
            <a:off x="7268096" y="1916832"/>
            <a:ext cx="1875904" cy="917163"/>
          </a:xfrm>
          <a:prstGeom prst="rect">
            <a:avLst/>
          </a:prstGeom>
        </p:spPr>
      </p:pic>
    </p:spTree>
    <p:extLst>
      <p:ext uri="{BB962C8B-B14F-4D97-AF65-F5344CB8AC3E}">
        <p14:creationId xmlns:p14="http://schemas.microsoft.com/office/powerpoint/2010/main" val="390964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7100">
              <a:srgbClr val="95C85A"/>
            </a:gs>
            <a:gs pos="0">
              <a:srgbClr val="92D050"/>
            </a:gs>
            <a:gs pos="9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611560" y="692696"/>
            <a:ext cx="6264696" cy="523220"/>
          </a:xfrm>
          <a:prstGeom prst="rect">
            <a:avLst/>
          </a:prstGeom>
        </p:spPr>
        <p:txBody>
          <a:bodyPr wrap="square">
            <a:spAutoFit/>
          </a:bodyPr>
          <a:lstStyle/>
          <a:p>
            <a:pPr lvl="0"/>
            <a:endParaRPr lang="en-GB" altLang="en-US" sz="2800" i="1" dirty="0"/>
          </a:p>
        </p:txBody>
      </p:sp>
      <p:sp>
        <p:nvSpPr>
          <p:cNvPr id="4" name="Content Placeholder 2"/>
          <p:cNvSpPr txBox="1">
            <a:spLocks/>
          </p:cNvSpPr>
          <p:nvPr/>
        </p:nvSpPr>
        <p:spPr>
          <a:xfrm>
            <a:off x="606363" y="1340768"/>
            <a:ext cx="8070094" cy="4842457"/>
          </a:xfrm>
          <a:prstGeom prst="rect">
            <a:avLst/>
          </a:prstGeom>
        </p:spPr>
        <p:txBody>
          <a:bodyPr>
            <a:norm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kern="0" dirty="0">
              <a:solidFill>
                <a:schemeClr val="tx1"/>
              </a:solidFill>
            </a:endParaRPr>
          </a:p>
        </p:txBody>
      </p:sp>
      <p:sp>
        <p:nvSpPr>
          <p:cNvPr id="3" name="Rectangle 2"/>
          <p:cNvSpPr/>
          <p:nvPr/>
        </p:nvSpPr>
        <p:spPr>
          <a:xfrm>
            <a:off x="606363" y="912302"/>
            <a:ext cx="8032925" cy="4062651"/>
          </a:xfrm>
          <a:prstGeom prst="rect">
            <a:avLst/>
          </a:prstGeom>
        </p:spPr>
        <p:txBody>
          <a:bodyPr wrap="square">
            <a:spAutoFit/>
          </a:bodyPr>
          <a:lstStyle/>
          <a:p>
            <a:pPr marL="285750" indent="-285750">
              <a:buFont typeface="Arial" panose="020B0604020202020204" pitchFamily="34" charset="0"/>
              <a:buChar char="•"/>
            </a:pPr>
            <a:r>
              <a:rPr lang="en-GB" sz="2000" b="1" dirty="0"/>
              <a:t>The rulers of the community stubbornly rejected the arguments of the messengers. Yet the messengers returned to the community and continued to preach their message. </a:t>
            </a:r>
          </a:p>
          <a:p>
            <a:endParaRPr lang="en-GB" dirty="0"/>
          </a:p>
          <a:p>
            <a:pPr marL="285750" indent="-285750">
              <a:buFont typeface="Arial" panose="020B0604020202020204" pitchFamily="34" charset="0"/>
              <a:buChar char="•"/>
            </a:pPr>
            <a:r>
              <a:rPr lang="en-GB" b="1" dirty="0"/>
              <a:t>Around the same time as the coming of these messengers to the community, some difficulties had started afflicting the community, possibly as a result of their sins and as a Divine warning for the people to change their ways. </a:t>
            </a:r>
          </a:p>
          <a:p>
            <a:pPr marL="285750" indent="-285750">
              <a:buFont typeface="Arial" panose="020B0604020202020204" pitchFamily="34" charset="0"/>
              <a:buChar char="•"/>
            </a:pPr>
            <a:endParaRPr lang="en-GB" b="1" dirty="0"/>
          </a:p>
          <a:p>
            <a:endParaRPr lang="en-GB" b="1" dirty="0"/>
          </a:p>
          <a:p>
            <a:pPr marL="285750" indent="-285750">
              <a:buFont typeface="Arial" panose="020B0604020202020204" pitchFamily="34" charset="0"/>
              <a:buChar char="•"/>
            </a:pPr>
            <a:r>
              <a:rPr lang="en-GB" b="1" dirty="0"/>
              <a:t>According to some </a:t>
            </a:r>
            <a:r>
              <a:rPr lang="en-GB" b="1" i="1" dirty="0" err="1"/>
              <a:t>mufassirun</a:t>
            </a:r>
            <a:r>
              <a:rPr lang="en-GB" b="1" dirty="0"/>
              <a:t> of the Qur’an, rain stopped for a long period of time. </a:t>
            </a:r>
          </a:p>
          <a:p>
            <a:endParaRPr lang="en-GB" b="1" dirty="0"/>
          </a:p>
          <a:p>
            <a:pPr marL="285750" indent="-285750">
              <a:buFont typeface="Arial" panose="020B0604020202020204" pitchFamily="34" charset="0"/>
              <a:buChar char="•"/>
            </a:pPr>
            <a:endParaRPr lang="en-GB"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520530"/>
            <a:ext cx="2004814" cy="200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9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7100">
              <a:srgbClr val="95C85A"/>
            </a:gs>
            <a:gs pos="0">
              <a:srgbClr val="92D050"/>
            </a:gs>
            <a:gs pos="9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611560" y="692696"/>
            <a:ext cx="6264696" cy="523220"/>
          </a:xfrm>
          <a:prstGeom prst="rect">
            <a:avLst/>
          </a:prstGeom>
        </p:spPr>
        <p:txBody>
          <a:bodyPr wrap="square">
            <a:spAutoFit/>
          </a:bodyPr>
          <a:lstStyle/>
          <a:p>
            <a:pPr lvl="0"/>
            <a:endParaRPr lang="en-GB" altLang="en-US" sz="2800" i="1" dirty="0"/>
          </a:p>
        </p:txBody>
      </p:sp>
      <p:sp>
        <p:nvSpPr>
          <p:cNvPr id="4" name="Content Placeholder 2"/>
          <p:cNvSpPr txBox="1">
            <a:spLocks/>
          </p:cNvSpPr>
          <p:nvPr/>
        </p:nvSpPr>
        <p:spPr>
          <a:xfrm>
            <a:off x="606363" y="1340768"/>
            <a:ext cx="8070094" cy="4842457"/>
          </a:xfrm>
          <a:prstGeom prst="rect">
            <a:avLst/>
          </a:prstGeom>
        </p:spPr>
        <p:txBody>
          <a:bodyPr>
            <a:norm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kern="0" dirty="0">
              <a:solidFill>
                <a:schemeClr val="tx1"/>
              </a:solidFill>
            </a:endParaRPr>
          </a:p>
        </p:txBody>
      </p:sp>
      <p:sp>
        <p:nvSpPr>
          <p:cNvPr id="3" name="Rectangle 2"/>
          <p:cNvSpPr/>
          <p:nvPr/>
        </p:nvSpPr>
        <p:spPr>
          <a:xfrm>
            <a:off x="643531" y="692696"/>
            <a:ext cx="8032925" cy="3231654"/>
          </a:xfrm>
          <a:prstGeom prst="rect">
            <a:avLst/>
          </a:prstGeom>
        </p:spPr>
        <p:txBody>
          <a:bodyPr wrap="square">
            <a:spAutoFit/>
          </a:bodyPr>
          <a:lstStyle/>
          <a:p>
            <a:endParaRPr lang="en-GB" dirty="0"/>
          </a:p>
          <a:p>
            <a:r>
              <a:rPr lang="en-GB" dirty="0"/>
              <a:t>However, instead of taking this as a Divine sign, the rulers blamed the messengers for this, referring to them as “</a:t>
            </a:r>
            <a:r>
              <a:rPr lang="en-GB" sz="2000" b="1" dirty="0"/>
              <a:t>bad omen</a:t>
            </a:r>
            <a:r>
              <a:rPr lang="en-GB" dirty="0"/>
              <a:t>” and threatening them with death by stoning if they did not stop.</a:t>
            </a:r>
          </a:p>
          <a:p>
            <a:endParaRPr lang="en-GB" dirty="0"/>
          </a:p>
          <a:p>
            <a:r>
              <a:rPr lang="en-GB" dirty="0"/>
              <a:t>The messengers replied to them informing them that if misery, misfortune, and evil events have come into their society, they should realise that this is a </a:t>
            </a:r>
            <a:r>
              <a:rPr lang="en-GB" b="1" dirty="0"/>
              <a:t>direct consequence </a:t>
            </a:r>
            <a:r>
              <a:rPr lang="en-GB" dirty="0"/>
              <a:t>of </a:t>
            </a:r>
            <a:r>
              <a:rPr lang="en-GB" sz="2400" b="1" dirty="0"/>
              <a:t>their</a:t>
            </a:r>
            <a:r>
              <a:rPr lang="en-GB" sz="2400" dirty="0"/>
              <a:t> </a:t>
            </a:r>
            <a:r>
              <a:rPr lang="en-GB" dirty="0"/>
              <a:t>evil deeds, as opposed to the preaching of the messengers.</a:t>
            </a:r>
          </a:p>
          <a:p>
            <a:endParaRPr lang="en-GB" b="1" dirty="0"/>
          </a:p>
          <a:p>
            <a:pPr marL="285750" indent="-285750">
              <a:buFont typeface="Arial" panose="020B0604020202020204" pitchFamily="34" charset="0"/>
              <a:buChar char="•"/>
            </a:pPr>
            <a:endParaRPr lang="en-GB" dirty="0"/>
          </a:p>
        </p:txBody>
      </p:sp>
      <p:sp>
        <p:nvSpPr>
          <p:cNvPr id="5" name="Rectangle 4"/>
          <p:cNvSpPr/>
          <p:nvPr/>
        </p:nvSpPr>
        <p:spPr>
          <a:xfrm rot="20188540">
            <a:off x="686088" y="3679950"/>
            <a:ext cx="2374369" cy="923330"/>
          </a:xfrm>
          <a:prstGeom prst="rect">
            <a:avLst/>
          </a:prstGeom>
          <a:noFill/>
        </p:spPr>
        <p:txBody>
          <a:bodyPr wrap="none" lIns="91440" tIns="45720" rIns="91440" bIns="45720">
            <a:spAutoFit/>
          </a:bodyPr>
          <a:lstStyle/>
          <a:p>
            <a:pPr algn="ctr"/>
            <a:r>
              <a:rPr lang="en-GB"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misery</a:t>
            </a:r>
          </a:p>
        </p:txBody>
      </p:sp>
      <p:pic>
        <p:nvPicPr>
          <p:cNvPr id="8" name="Picture 2" descr="Image result for bad 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10" y="3573016"/>
            <a:ext cx="2219325"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64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7100">
              <a:srgbClr val="95C85A"/>
            </a:gs>
            <a:gs pos="0">
              <a:srgbClr val="92D050"/>
            </a:gs>
            <a:gs pos="9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611560" y="692696"/>
            <a:ext cx="6264696" cy="523220"/>
          </a:xfrm>
          <a:prstGeom prst="rect">
            <a:avLst/>
          </a:prstGeom>
        </p:spPr>
        <p:txBody>
          <a:bodyPr wrap="square">
            <a:spAutoFit/>
          </a:bodyPr>
          <a:lstStyle/>
          <a:p>
            <a:pPr lvl="0"/>
            <a:endParaRPr lang="en-GB" altLang="en-US" sz="2800" i="1" dirty="0"/>
          </a:p>
        </p:txBody>
      </p:sp>
      <p:sp>
        <p:nvSpPr>
          <p:cNvPr id="4" name="Content Placeholder 2"/>
          <p:cNvSpPr txBox="1">
            <a:spLocks/>
          </p:cNvSpPr>
          <p:nvPr/>
        </p:nvSpPr>
        <p:spPr>
          <a:xfrm>
            <a:off x="606363" y="1340768"/>
            <a:ext cx="8070094" cy="4842457"/>
          </a:xfrm>
          <a:prstGeom prst="rect">
            <a:avLst/>
          </a:prstGeom>
        </p:spPr>
        <p:txBody>
          <a:bodyPr>
            <a:norm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kern="0" dirty="0">
              <a:solidFill>
                <a:schemeClr val="tx1"/>
              </a:solidFill>
            </a:endParaRPr>
          </a:p>
        </p:txBody>
      </p:sp>
      <p:sp>
        <p:nvSpPr>
          <p:cNvPr id="7" name="Title 1"/>
          <p:cNvSpPr txBox="1">
            <a:spLocks/>
          </p:cNvSpPr>
          <p:nvPr/>
        </p:nvSpPr>
        <p:spPr>
          <a:xfrm>
            <a:off x="838200" y="365126"/>
            <a:ext cx="7838256" cy="974278"/>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r>
              <a:rPr lang="en-GB" sz="1600" b="1" kern="0">
                <a:latin typeface="+mn-lt"/>
              </a:rPr>
              <a:t>Verses 20-22</a:t>
            </a:r>
            <a:endParaRPr lang="en-GB" sz="1600" b="1" kern="0" dirty="0">
              <a:latin typeface="+mn-lt"/>
            </a:endParaRPr>
          </a:p>
        </p:txBody>
      </p:sp>
      <p:sp>
        <p:nvSpPr>
          <p:cNvPr id="8" name="Content Placeholder 2"/>
          <p:cNvSpPr txBox="1">
            <a:spLocks/>
          </p:cNvSpPr>
          <p:nvPr/>
        </p:nvSpPr>
        <p:spPr>
          <a:xfrm>
            <a:off x="722282" y="844933"/>
            <a:ext cx="7838256" cy="5338292"/>
          </a:xfrm>
          <a:prstGeom prst="rect">
            <a:avLst/>
          </a:prstGeom>
        </p:spPr>
        <p:txBody>
          <a:bodyPr>
            <a:norm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pPr marL="0" indent="0" algn="ctr">
              <a:buFont typeface="Century Gothic" pitchFamily="34" charset="0"/>
              <a:buNone/>
            </a:pPr>
            <a:r>
              <a:rPr lang="en-GB" sz="2000" kern="0" dirty="0" err="1">
                <a:solidFill>
                  <a:schemeClr val="tx1"/>
                </a:solidFill>
              </a:rPr>
              <a:t>وَجَاءَ</a:t>
            </a:r>
            <a:r>
              <a:rPr lang="en-GB" sz="2000" kern="0" dirty="0">
                <a:solidFill>
                  <a:schemeClr val="tx1"/>
                </a:solidFill>
              </a:rPr>
              <a:t> </a:t>
            </a:r>
            <a:r>
              <a:rPr lang="en-GB" sz="2000" kern="0" dirty="0" err="1">
                <a:solidFill>
                  <a:schemeClr val="tx1"/>
                </a:solidFill>
              </a:rPr>
              <a:t>مِنْ</a:t>
            </a:r>
            <a:r>
              <a:rPr lang="en-GB" sz="2000" kern="0" dirty="0">
                <a:solidFill>
                  <a:schemeClr val="tx1"/>
                </a:solidFill>
              </a:rPr>
              <a:t> </a:t>
            </a:r>
            <a:r>
              <a:rPr lang="en-GB" sz="2000" kern="0" dirty="0" err="1">
                <a:solidFill>
                  <a:schemeClr val="tx1"/>
                </a:solidFill>
              </a:rPr>
              <a:t>أَقْصَى</a:t>
            </a:r>
            <a:r>
              <a:rPr lang="en-GB" sz="2000" kern="0" dirty="0">
                <a:solidFill>
                  <a:schemeClr val="tx1"/>
                </a:solidFill>
              </a:rPr>
              <a:t> </a:t>
            </a:r>
            <a:r>
              <a:rPr lang="en-GB" sz="2000" kern="0" dirty="0" err="1">
                <a:solidFill>
                  <a:schemeClr val="tx1"/>
                </a:solidFill>
              </a:rPr>
              <a:t>الْمَدِينَةِ</a:t>
            </a:r>
            <a:r>
              <a:rPr lang="en-GB" sz="2000" kern="0" dirty="0">
                <a:solidFill>
                  <a:schemeClr val="tx1"/>
                </a:solidFill>
              </a:rPr>
              <a:t> </a:t>
            </a:r>
            <a:r>
              <a:rPr lang="en-GB" sz="2000" kern="0" dirty="0" err="1">
                <a:solidFill>
                  <a:schemeClr val="tx1"/>
                </a:solidFill>
              </a:rPr>
              <a:t>رَجُلٌ</a:t>
            </a:r>
            <a:r>
              <a:rPr lang="en-GB" sz="2000" kern="0" dirty="0">
                <a:solidFill>
                  <a:schemeClr val="tx1"/>
                </a:solidFill>
              </a:rPr>
              <a:t> </a:t>
            </a:r>
            <a:r>
              <a:rPr lang="en-GB" sz="2000" kern="0" dirty="0" err="1">
                <a:solidFill>
                  <a:schemeClr val="tx1"/>
                </a:solidFill>
              </a:rPr>
              <a:t>يَسْعَىٰ</a:t>
            </a:r>
            <a:r>
              <a:rPr lang="en-GB" sz="2000" kern="0" dirty="0">
                <a:solidFill>
                  <a:schemeClr val="tx1"/>
                </a:solidFill>
              </a:rPr>
              <a:t> </a:t>
            </a:r>
            <a:r>
              <a:rPr lang="en-GB" sz="2000" kern="0" dirty="0" err="1">
                <a:solidFill>
                  <a:schemeClr val="tx1"/>
                </a:solidFill>
              </a:rPr>
              <a:t>قَالَ</a:t>
            </a:r>
            <a:r>
              <a:rPr lang="en-GB" sz="2000" kern="0" dirty="0">
                <a:solidFill>
                  <a:schemeClr val="tx1"/>
                </a:solidFill>
              </a:rPr>
              <a:t> </a:t>
            </a:r>
            <a:r>
              <a:rPr lang="en-GB" sz="2000" kern="0" dirty="0" err="1">
                <a:solidFill>
                  <a:schemeClr val="tx1"/>
                </a:solidFill>
              </a:rPr>
              <a:t>يَا</a:t>
            </a:r>
            <a:r>
              <a:rPr lang="en-GB" sz="2000" kern="0" dirty="0">
                <a:solidFill>
                  <a:schemeClr val="tx1"/>
                </a:solidFill>
              </a:rPr>
              <a:t> </a:t>
            </a:r>
            <a:r>
              <a:rPr lang="en-GB" sz="2000" kern="0" dirty="0" err="1">
                <a:solidFill>
                  <a:schemeClr val="tx1"/>
                </a:solidFill>
              </a:rPr>
              <a:t>قَوْمِ</a:t>
            </a:r>
            <a:r>
              <a:rPr lang="en-GB" sz="2000" kern="0" dirty="0">
                <a:solidFill>
                  <a:schemeClr val="tx1"/>
                </a:solidFill>
              </a:rPr>
              <a:t> </a:t>
            </a:r>
            <a:r>
              <a:rPr lang="en-GB" sz="2000" kern="0" dirty="0" err="1">
                <a:solidFill>
                  <a:schemeClr val="tx1"/>
                </a:solidFill>
              </a:rPr>
              <a:t>اتَّبِعُوا</a:t>
            </a:r>
            <a:r>
              <a:rPr lang="en-GB" sz="2000" kern="0" dirty="0">
                <a:solidFill>
                  <a:schemeClr val="tx1"/>
                </a:solidFill>
              </a:rPr>
              <a:t> </a:t>
            </a:r>
            <a:r>
              <a:rPr lang="en-GB" sz="2000" kern="0" dirty="0" err="1">
                <a:solidFill>
                  <a:schemeClr val="tx1"/>
                </a:solidFill>
              </a:rPr>
              <a:t>الْمُرْسَلِينَ</a:t>
            </a:r>
            <a:endParaRPr lang="en-GB" sz="2000" kern="0" dirty="0">
              <a:solidFill>
                <a:schemeClr val="tx1"/>
              </a:solidFill>
            </a:endParaRPr>
          </a:p>
          <a:p>
            <a:pPr>
              <a:spcAft>
                <a:spcPts val="1800"/>
              </a:spcAft>
            </a:pPr>
            <a:r>
              <a:rPr lang="en-GB" sz="1800" kern="0" dirty="0">
                <a:solidFill>
                  <a:schemeClr val="tx1"/>
                </a:solidFill>
              </a:rPr>
              <a:t>[36:20] There came a man hurrying from the city outskirts. He said, ‘O my people! Follow the prophets!</a:t>
            </a:r>
          </a:p>
          <a:p>
            <a:pPr marL="0" indent="0" algn="ctr">
              <a:buFont typeface="Century Gothic" pitchFamily="34" charset="0"/>
              <a:buNone/>
            </a:pPr>
            <a:r>
              <a:rPr lang="en-GB" sz="2000" kern="0" dirty="0" err="1">
                <a:solidFill>
                  <a:schemeClr val="tx1"/>
                </a:solidFill>
              </a:rPr>
              <a:t>اتَّبِعُوا</a:t>
            </a:r>
            <a:r>
              <a:rPr lang="en-GB" sz="2000" kern="0" dirty="0">
                <a:solidFill>
                  <a:schemeClr val="tx1"/>
                </a:solidFill>
              </a:rPr>
              <a:t> </a:t>
            </a:r>
            <a:r>
              <a:rPr lang="en-GB" sz="2000" kern="0" dirty="0" err="1">
                <a:solidFill>
                  <a:schemeClr val="tx1"/>
                </a:solidFill>
              </a:rPr>
              <a:t>مَن</a:t>
            </a:r>
            <a:r>
              <a:rPr lang="en-GB" sz="2000" kern="0" dirty="0">
                <a:solidFill>
                  <a:schemeClr val="tx1"/>
                </a:solidFill>
              </a:rPr>
              <a:t> </a:t>
            </a:r>
            <a:r>
              <a:rPr lang="en-GB" sz="2000" kern="0" dirty="0" err="1">
                <a:solidFill>
                  <a:schemeClr val="tx1"/>
                </a:solidFill>
              </a:rPr>
              <a:t>لَّا</a:t>
            </a:r>
            <a:r>
              <a:rPr lang="en-GB" sz="2000" kern="0" dirty="0">
                <a:solidFill>
                  <a:schemeClr val="tx1"/>
                </a:solidFill>
              </a:rPr>
              <a:t> </a:t>
            </a:r>
            <a:r>
              <a:rPr lang="en-GB" sz="2000" kern="0" dirty="0" err="1">
                <a:solidFill>
                  <a:schemeClr val="tx1"/>
                </a:solidFill>
              </a:rPr>
              <a:t>يَسْأَلُكُمْ</a:t>
            </a:r>
            <a:r>
              <a:rPr lang="en-GB" sz="2000" kern="0" dirty="0">
                <a:solidFill>
                  <a:schemeClr val="tx1"/>
                </a:solidFill>
              </a:rPr>
              <a:t> </a:t>
            </a:r>
            <a:r>
              <a:rPr lang="en-GB" sz="2000" kern="0" dirty="0" err="1">
                <a:solidFill>
                  <a:schemeClr val="tx1"/>
                </a:solidFill>
              </a:rPr>
              <a:t>أَجْرًا</a:t>
            </a:r>
            <a:r>
              <a:rPr lang="en-GB" sz="2000" kern="0" dirty="0">
                <a:solidFill>
                  <a:schemeClr val="tx1"/>
                </a:solidFill>
              </a:rPr>
              <a:t> </a:t>
            </a:r>
            <a:r>
              <a:rPr lang="en-GB" sz="2000" kern="0" dirty="0" err="1">
                <a:solidFill>
                  <a:schemeClr val="tx1"/>
                </a:solidFill>
              </a:rPr>
              <a:t>وَهُم</a:t>
            </a:r>
            <a:r>
              <a:rPr lang="en-GB" sz="2000" kern="0" dirty="0">
                <a:solidFill>
                  <a:schemeClr val="tx1"/>
                </a:solidFill>
              </a:rPr>
              <a:t> </a:t>
            </a:r>
            <a:r>
              <a:rPr lang="en-GB" sz="2000" kern="0" dirty="0" err="1">
                <a:solidFill>
                  <a:schemeClr val="tx1"/>
                </a:solidFill>
              </a:rPr>
              <a:t>مُّهْتَدُونَ</a:t>
            </a:r>
            <a:endParaRPr lang="en-GB" sz="2000" kern="0" dirty="0">
              <a:solidFill>
                <a:schemeClr val="tx1"/>
              </a:solidFill>
            </a:endParaRPr>
          </a:p>
          <a:p>
            <a:pPr>
              <a:spcAft>
                <a:spcPts val="1800"/>
              </a:spcAft>
            </a:pPr>
            <a:r>
              <a:rPr lang="en-GB" sz="1800" kern="0" dirty="0">
                <a:solidFill>
                  <a:schemeClr val="tx1"/>
                </a:solidFill>
              </a:rPr>
              <a:t>[36:21] Follow them who do not ask you any reward and they are rightly guided.</a:t>
            </a:r>
          </a:p>
          <a:p>
            <a:pPr marL="0" indent="0" algn="ctr">
              <a:buFont typeface="Century Gothic" pitchFamily="34" charset="0"/>
              <a:buNone/>
            </a:pPr>
            <a:r>
              <a:rPr lang="en-GB" sz="2000" kern="0" dirty="0" err="1">
                <a:solidFill>
                  <a:schemeClr val="tx1"/>
                </a:solidFill>
              </a:rPr>
              <a:t>وَمَا</a:t>
            </a:r>
            <a:r>
              <a:rPr lang="en-GB" sz="2000" kern="0" dirty="0">
                <a:solidFill>
                  <a:schemeClr val="tx1"/>
                </a:solidFill>
              </a:rPr>
              <a:t> </a:t>
            </a:r>
            <a:r>
              <a:rPr lang="en-GB" sz="2000" kern="0" dirty="0" err="1">
                <a:solidFill>
                  <a:schemeClr val="tx1"/>
                </a:solidFill>
              </a:rPr>
              <a:t>لِيَ</a:t>
            </a:r>
            <a:r>
              <a:rPr lang="en-GB" sz="2000" kern="0" dirty="0">
                <a:solidFill>
                  <a:schemeClr val="tx1"/>
                </a:solidFill>
              </a:rPr>
              <a:t> </a:t>
            </a:r>
            <a:r>
              <a:rPr lang="en-GB" sz="2000" kern="0" dirty="0" err="1">
                <a:solidFill>
                  <a:schemeClr val="tx1"/>
                </a:solidFill>
              </a:rPr>
              <a:t>لَا</a:t>
            </a:r>
            <a:r>
              <a:rPr lang="en-GB" sz="2000" kern="0" dirty="0">
                <a:solidFill>
                  <a:schemeClr val="tx1"/>
                </a:solidFill>
              </a:rPr>
              <a:t> </a:t>
            </a:r>
            <a:r>
              <a:rPr lang="en-GB" sz="2000" kern="0" dirty="0" err="1">
                <a:solidFill>
                  <a:schemeClr val="tx1"/>
                </a:solidFill>
              </a:rPr>
              <a:t>أَعْبُدُ</a:t>
            </a:r>
            <a:r>
              <a:rPr lang="en-GB" sz="2000" kern="0" dirty="0">
                <a:solidFill>
                  <a:schemeClr val="tx1"/>
                </a:solidFill>
              </a:rPr>
              <a:t> </a:t>
            </a:r>
            <a:r>
              <a:rPr lang="en-GB" sz="2000" kern="0" dirty="0" err="1">
                <a:solidFill>
                  <a:schemeClr val="tx1"/>
                </a:solidFill>
              </a:rPr>
              <a:t>الَّذِي</a:t>
            </a:r>
            <a:r>
              <a:rPr lang="en-GB" sz="2000" kern="0" dirty="0">
                <a:solidFill>
                  <a:schemeClr val="tx1"/>
                </a:solidFill>
              </a:rPr>
              <a:t> </a:t>
            </a:r>
            <a:r>
              <a:rPr lang="en-GB" sz="2000" kern="0" dirty="0" err="1">
                <a:solidFill>
                  <a:schemeClr val="tx1"/>
                </a:solidFill>
              </a:rPr>
              <a:t>فَطَرَنِي</a:t>
            </a:r>
            <a:r>
              <a:rPr lang="en-GB" sz="2000" kern="0" dirty="0">
                <a:solidFill>
                  <a:schemeClr val="tx1"/>
                </a:solidFill>
              </a:rPr>
              <a:t> </a:t>
            </a:r>
            <a:r>
              <a:rPr lang="en-GB" sz="2000" kern="0" dirty="0" err="1">
                <a:solidFill>
                  <a:schemeClr val="tx1"/>
                </a:solidFill>
              </a:rPr>
              <a:t>وَإِلَيْهِ</a:t>
            </a:r>
            <a:r>
              <a:rPr lang="en-GB" sz="2000" kern="0" dirty="0">
                <a:solidFill>
                  <a:schemeClr val="tx1"/>
                </a:solidFill>
              </a:rPr>
              <a:t> </a:t>
            </a:r>
            <a:r>
              <a:rPr lang="en-GB" sz="2000" kern="0" dirty="0" err="1">
                <a:solidFill>
                  <a:schemeClr val="tx1"/>
                </a:solidFill>
              </a:rPr>
              <a:t>تُرْجَعُونَ</a:t>
            </a:r>
            <a:endParaRPr lang="en-GB" sz="2000" kern="0" dirty="0">
              <a:solidFill>
                <a:schemeClr val="tx1"/>
              </a:solidFill>
            </a:endParaRPr>
          </a:p>
          <a:p>
            <a:r>
              <a:rPr lang="en-GB" sz="1800" kern="0" dirty="0">
                <a:solidFill>
                  <a:schemeClr val="tx1"/>
                </a:solidFill>
              </a:rPr>
              <a:t>[36:22] Why should I not worship Him who has originated me, and to whom you shall be brought back?</a:t>
            </a:r>
          </a:p>
          <a:p>
            <a:endParaRPr lang="en-GB" sz="1200" kern="0" dirty="0"/>
          </a:p>
        </p:txBody>
      </p:sp>
      <p:pic>
        <p:nvPicPr>
          <p:cNvPr id="9" name="Picture 8"/>
          <p:cNvPicPr>
            <a:picLocks noChangeAspect="1"/>
          </p:cNvPicPr>
          <p:nvPr/>
        </p:nvPicPr>
        <p:blipFill>
          <a:blip r:embed="rId3"/>
          <a:stretch>
            <a:fillRect/>
          </a:stretch>
        </p:blipFill>
        <p:spPr>
          <a:xfrm>
            <a:off x="7308304" y="7803"/>
            <a:ext cx="1718980" cy="1287576"/>
          </a:xfrm>
          <a:prstGeom prst="rect">
            <a:avLst/>
          </a:prstGeom>
        </p:spPr>
      </p:pic>
      <p:sp>
        <p:nvSpPr>
          <p:cNvPr id="6" name="Rounded Rectangular Callout 5"/>
          <p:cNvSpPr/>
          <p:nvPr/>
        </p:nvSpPr>
        <p:spPr>
          <a:xfrm>
            <a:off x="5724128" y="4221088"/>
            <a:ext cx="2443666" cy="172819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 do you understand by these verses?</a:t>
            </a:r>
          </a:p>
          <a:p>
            <a:pPr algn="ctr"/>
            <a:r>
              <a:rPr lang="en-GB" b="1" dirty="0">
                <a:solidFill>
                  <a:schemeClr val="tx1"/>
                </a:solidFill>
              </a:rPr>
              <a:t>Discuss with the person next to you </a:t>
            </a:r>
            <a:r>
              <a:rPr lang="en-GB" b="1" dirty="0">
                <a:solidFill>
                  <a:schemeClr val="tx1"/>
                </a:solidFill>
                <a:sym typeface="Wingdings" panose="05000000000000000000" pitchFamily="2" charset="2"/>
              </a:rPr>
              <a:t></a:t>
            </a:r>
            <a:endParaRPr lang="en-GB" b="1" dirty="0">
              <a:solidFill>
                <a:schemeClr val="tx1"/>
              </a:solidFill>
            </a:endParaRPr>
          </a:p>
        </p:txBody>
      </p:sp>
    </p:spTree>
    <p:extLst>
      <p:ext uri="{BB962C8B-B14F-4D97-AF65-F5344CB8AC3E}">
        <p14:creationId xmlns:p14="http://schemas.microsoft.com/office/powerpoint/2010/main" val="38934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7100">
              <a:srgbClr val="95C85A"/>
            </a:gs>
            <a:gs pos="0">
              <a:srgbClr val="92D050"/>
            </a:gs>
            <a:gs pos="9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611560" y="692696"/>
            <a:ext cx="6264696" cy="769441"/>
          </a:xfrm>
          <a:prstGeom prst="rect">
            <a:avLst/>
          </a:prstGeom>
        </p:spPr>
        <p:txBody>
          <a:bodyPr wrap="square">
            <a:spAutoFit/>
          </a:bodyPr>
          <a:lstStyle/>
          <a:p>
            <a:pPr lvl="0"/>
            <a:endParaRPr lang="en-GB" altLang="en-US" sz="4400" i="1" dirty="0"/>
          </a:p>
        </p:txBody>
      </p:sp>
      <p:sp>
        <p:nvSpPr>
          <p:cNvPr id="4" name="Content Placeholder 2"/>
          <p:cNvSpPr txBox="1">
            <a:spLocks/>
          </p:cNvSpPr>
          <p:nvPr/>
        </p:nvSpPr>
        <p:spPr>
          <a:xfrm>
            <a:off x="606363" y="1340768"/>
            <a:ext cx="8070094" cy="4842457"/>
          </a:xfrm>
          <a:prstGeom prst="rect">
            <a:avLst/>
          </a:prstGeom>
        </p:spPr>
        <p:txBody>
          <a:bodyPr>
            <a:norm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kern="0" dirty="0">
              <a:solidFill>
                <a:schemeClr val="tx1"/>
              </a:solidFill>
            </a:endParaRPr>
          </a:p>
        </p:txBody>
      </p:sp>
      <p:sp>
        <p:nvSpPr>
          <p:cNvPr id="3" name="Rectangle 2"/>
          <p:cNvSpPr/>
          <p:nvPr/>
        </p:nvSpPr>
        <p:spPr>
          <a:xfrm rot="1871891">
            <a:off x="7082404" y="1161397"/>
            <a:ext cx="1118545" cy="923330"/>
          </a:xfrm>
          <a:prstGeom prst="rect">
            <a:avLst/>
          </a:prstGeom>
          <a:solidFill>
            <a:srgbClr val="FFFF00"/>
          </a:solid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3</a:t>
            </a:r>
          </a:p>
        </p:txBody>
      </p:sp>
      <p:sp>
        <p:nvSpPr>
          <p:cNvPr id="5" name="Rounded Rectangular Callout 4"/>
          <p:cNvSpPr/>
          <p:nvPr/>
        </p:nvSpPr>
        <p:spPr>
          <a:xfrm>
            <a:off x="1043608" y="476672"/>
            <a:ext cx="5400600" cy="3024336"/>
          </a:xfrm>
          <a:prstGeom prst="wedgeRoundRectCallout">
            <a:avLst>
              <a:gd name="adj1" fmla="val 50970"/>
              <a:gd name="adj2" fmla="val -166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solidFill>
                  <a:schemeClr val="tx1"/>
                </a:solidFill>
              </a:rPr>
              <a:t>Did you know that they are 3 individuals that have stood out from the rest of mankind?</a:t>
            </a:r>
          </a:p>
        </p:txBody>
      </p:sp>
      <p:sp>
        <p:nvSpPr>
          <p:cNvPr id="11" name="TextBox 10"/>
          <p:cNvSpPr txBox="1"/>
          <p:nvPr/>
        </p:nvSpPr>
        <p:spPr>
          <a:xfrm>
            <a:off x="842991" y="3577330"/>
            <a:ext cx="7833465" cy="1508105"/>
          </a:xfrm>
          <a:prstGeom prst="rect">
            <a:avLst/>
          </a:prstGeom>
          <a:noFill/>
        </p:spPr>
        <p:txBody>
          <a:bodyPr wrap="square" rtlCol="0">
            <a:spAutoFit/>
          </a:bodyPr>
          <a:lstStyle/>
          <a:p>
            <a:pPr>
              <a:lnSpc>
                <a:spcPct val="100000"/>
              </a:lnSpc>
            </a:pPr>
            <a:r>
              <a:rPr lang="en-GB" sz="2000" b="1" i="1" dirty="0">
                <a:solidFill>
                  <a:srgbClr val="FF0000"/>
                </a:solidFill>
              </a:rPr>
              <a:t>Holy Prophet (S): “The foremost of (the people of) all nations are three – they did not associate any partners to Allah even for a blinking of an eye: </a:t>
            </a:r>
            <a:r>
              <a:rPr lang="en-GB" sz="2400" b="1" i="1" dirty="0">
                <a:solidFill>
                  <a:srgbClr val="FF0000"/>
                </a:solidFill>
              </a:rPr>
              <a:t>Ali</a:t>
            </a:r>
            <a:r>
              <a:rPr lang="en-GB" sz="2800" b="1" i="1" dirty="0">
                <a:solidFill>
                  <a:srgbClr val="FF0000"/>
                </a:solidFill>
              </a:rPr>
              <a:t> b. Abi </a:t>
            </a:r>
            <a:r>
              <a:rPr lang="en-GB" sz="2800" b="1" i="1" dirty="0" err="1">
                <a:solidFill>
                  <a:srgbClr val="FF0000"/>
                </a:solidFill>
              </a:rPr>
              <a:t>Talib</a:t>
            </a:r>
            <a:r>
              <a:rPr lang="en-GB" sz="2400" b="1" i="1" dirty="0">
                <a:solidFill>
                  <a:srgbClr val="FF0000"/>
                </a:solidFill>
              </a:rPr>
              <a:t>;  </a:t>
            </a:r>
            <a:r>
              <a:rPr lang="en-GB" sz="2400" b="1" i="1" dirty="0" err="1">
                <a:solidFill>
                  <a:srgbClr val="FF0000"/>
                </a:solidFill>
              </a:rPr>
              <a:t>Saahib</a:t>
            </a:r>
            <a:r>
              <a:rPr lang="en-GB" sz="2400" b="1" i="1" dirty="0">
                <a:solidFill>
                  <a:srgbClr val="FF0000"/>
                </a:solidFill>
              </a:rPr>
              <a:t> </a:t>
            </a:r>
            <a:r>
              <a:rPr lang="en-GB" sz="2400" b="1" i="1" dirty="0" err="1">
                <a:solidFill>
                  <a:srgbClr val="FF0000"/>
                </a:solidFill>
              </a:rPr>
              <a:t>Yasin</a:t>
            </a:r>
            <a:r>
              <a:rPr lang="en-GB" sz="2000" b="1" i="1" dirty="0">
                <a:solidFill>
                  <a:srgbClr val="FF0000"/>
                </a:solidFill>
              </a:rPr>
              <a:t>; and </a:t>
            </a:r>
            <a:r>
              <a:rPr lang="en-GB" sz="2400" b="1" i="1" dirty="0" err="1">
                <a:solidFill>
                  <a:srgbClr val="FF0000"/>
                </a:solidFill>
              </a:rPr>
              <a:t>Mu’mim</a:t>
            </a:r>
            <a:r>
              <a:rPr lang="en-GB" sz="2400" b="1" i="1" dirty="0">
                <a:solidFill>
                  <a:srgbClr val="FF0000"/>
                </a:solidFill>
              </a:rPr>
              <a:t> </a:t>
            </a:r>
            <a:r>
              <a:rPr lang="en-GB" sz="2400" b="1" i="1" dirty="0" err="1">
                <a:solidFill>
                  <a:srgbClr val="FF0000"/>
                </a:solidFill>
              </a:rPr>
              <a:t>Aal</a:t>
            </a:r>
            <a:r>
              <a:rPr lang="en-GB" sz="2400" b="1" i="1" dirty="0">
                <a:solidFill>
                  <a:srgbClr val="FF0000"/>
                </a:solidFill>
              </a:rPr>
              <a:t> </a:t>
            </a:r>
            <a:r>
              <a:rPr lang="en-GB" sz="2400" b="1" i="1" dirty="0" err="1">
                <a:solidFill>
                  <a:srgbClr val="FF0000"/>
                </a:solidFill>
              </a:rPr>
              <a:t>Fir’awn</a:t>
            </a:r>
            <a:r>
              <a:rPr lang="en-GB" sz="2400" b="1" i="1" dirty="0">
                <a:solidFill>
                  <a:srgbClr val="FF0000"/>
                </a:solidFill>
              </a:rPr>
              <a:t>”</a:t>
            </a:r>
          </a:p>
        </p:txBody>
      </p:sp>
    </p:spTree>
    <p:extLst>
      <p:ext uri="{BB962C8B-B14F-4D97-AF65-F5344CB8AC3E}">
        <p14:creationId xmlns:p14="http://schemas.microsoft.com/office/powerpoint/2010/main" val="262997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7100">
              <a:schemeClr val="accent3">
                <a:lumMod val="95000"/>
              </a:schemeClr>
            </a:gs>
            <a:gs pos="0">
              <a:srgbClr val="92D050"/>
            </a:gs>
            <a:gs pos="9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8" name="Content Placeholder 2"/>
          <p:cNvSpPr txBox="1">
            <a:spLocks/>
          </p:cNvSpPr>
          <p:nvPr/>
        </p:nvSpPr>
        <p:spPr>
          <a:xfrm>
            <a:off x="838199" y="837128"/>
            <a:ext cx="7910265" cy="6020872"/>
          </a:xfrm>
          <a:prstGeom prst="rect">
            <a:avLst/>
          </a:prstGeom>
        </p:spPr>
        <p:txBody>
          <a:bodyPr>
            <a:normAutofit fontScale="62500" lnSpcReduction="20000"/>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r>
              <a:rPr lang="en-GB" sz="4200" b="1" kern="0" dirty="0" err="1">
                <a:solidFill>
                  <a:schemeClr val="tx1"/>
                </a:solidFill>
              </a:rPr>
              <a:t>Mu’min</a:t>
            </a:r>
            <a:r>
              <a:rPr lang="en-GB" sz="4200" b="1" kern="0" dirty="0">
                <a:solidFill>
                  <a:schemeClr val="tx1"/>
                </a:solidFill>
              </a:rPr>
              <a:t> </a:t>
            </a:r>
            <a:r>
              <a:rPr lang="en-GB" sz="4200" b="1" kern="0" dirty="0" err="1">
                <a:solidFill>
                  <a:schemeClr val="tx1"/>
                </a:solidFill>
              </a:rPr>
              <a:t>Aal</a:t>
            </a:r>
            <a:r>
              <a:rPr lang="en-GB" sz="4200" b="1" kern="0" dirty="0">
                <a:solidFill>
                  <a:schemeClr val="tx1"/>
                </a:solidFill>
              </a:rPr>
              <a:t> </a:t>
            </a:r>
            <a:r>
              <a:rPr lang="en-GB" sz="4200" b="1" kern="0" dirty="0" err="1">
                <a:solidFill>
                  <a:schemeClr val="tx1"/>
                </a:solidFill>
              </a:rPr>
              <a:t>Fir’awn</a:t>
            </a:r>
            <a:r>
              <a:rPr lang="en-GB" sz="4200" b="1" kern="0" dirty="0">
                <a:solidFill>
                  <a:schemeClr val="tx1"/>
                </a:solidFill>
              </a:rPr>
              <a:t> was a very prominent member of the family of </a:t>
            </a:r>
            <a:r>
              <a:rPr lang="en-GB" sz="4200" b="1" kern="0" dirty="0" err="1">
                <a:solidFill>
                  <a:schemeClr val="tx1"/>
                </a:solidFill>
              </a:rPr>
              <a:t>Fir’awn</a:t>
            </a:r>
            <a:r>
              <a:rPr lang="en-GB" sz="4200" b="1" kern="0" dirty="0">
                <a:solidFill>
                  <a:schemeClr val="tx1"/>
                </a:solidFill>
              </a:rPr>
              <a:t> during the life of Prophet Musa (A)</a:t>
            </a:r>
          </a:p>
          <a:p>
            <a:endParaRPr lang="en-GB" sz="4200" b="1" kern="0" dirty="0">
              <a:solidFill>
                <a:schemeClr val="tx1"/>
              </a:solidFill>
            </a:endParaRPr>
          </a:p>
          <a:p>
            <a:r>
              <a:rPr lang="en-GB" sz="3400" b="1" kern="0" dirty="0">
                <a:solidFill>
                  <a:schemeClr val="tx1"/>
                </a:solidFill>
              </a:rPr>
              <a:t>Some reports suggest that he was the heir apparent of </a:t>
            </a:r>
            <a:r>
              <a:rPr lang="en-GB" sz="3400" b="1" kern="0" dirty="0" err="1">
                <a:solidFill>
                  <a:schemeClr val="tx1"/>
                </a:solidFill>
              </a:rPr>
              <a:t>Fir’awn</a:t>
            </a:r>
            <a:r>
              <a:rPr lang="en-GB" sz="3400" b="1" kern="0" dirty="0">
                <a:solidFill>
                  <a:schemeClr val="tx1"/>
                </a:solidFill>
              </a:rPr>
              <a:t> and someone who was influential enough to raise an objection to </a:t>
            </a:r>
            <a:r>
              <a:rPr lang="en-GB" sz="3400" b="1" kern="0" dirty="0" err="1">
                <a:solidFill>
                  <a:schemeClr val="tx1"/>
                </a:solidFill>
              </a:rPr>
              <a:t>Fir’awn</a:t>
            </a:r>
            <a:r>
              <a:rPr lang="en-GB" sz="3400" b="1" kern="0" dirty="0">
                <a:solidFill>
                  <a:schemeClr val="tx1"/>
                </a:solidFill>
              </a:rPr>
              <a:t> with regards to the killing of Musa (A). </a:t>
            </a:r>
          </a:p>
          <a:p>
            <a:r>
              <a:rPr lang="en-GB" sz="3400" b="1" kern="0" dirty="0">
                <a:solidFill>
                  <a:srgbClr val="3333CC"/>
                </a:solidFill>
              </a:rPr>
              <a:t>He rejected the religion of the Egyptians, he was from a group of believers who followed the teachings that Prophet Yusuf (A) had introduced in Egypt many hundreds of years ago </a:t>
            </a:r>
          </a:p>
          <a:p>
            <a:r>
              <a:rPr lang="en-GB" b="1" kern="0" dirty="0">
                <a:solidFill>
                  <a:srgbClr val="002060"/>
                </a:solidFill>
              </a:rPr>
              <a:t>After Musa (A) accidentally killed one of the soldiers of </a:t>
            </a:r>
            <a:r>
              <a:rPr lang="en-GB" b="1" kern="0" dirty="0" err="1">
                <a:solidFill>
                  <a:srgbClr val="002060"/>
                </a:solidFill>
              </a:rPr>
              <a:t>Fir’awn</a:t>
            </a:r>
            <a:r>
              <a:rPr lang="en-GB" b="1" kern="0" dirty="0">
                <a:solidFill>
                  <a:srgbClr val="002060"/>
                </a:solidFill>
              </a:rPr>
              <a:t>, </a:t>
            </a:r>
            <a:r>
              <a:rPr lang="en-GB" b="1" kern="0" dirty="0" err="1">
                <a:solidFill>
                  <a:srgbClr val="002060"/>
                </a:solidFill>
              </a:rPr>
              <a:t>Fir’awn</a:t>
            </a:r>
            <a:r>
              <a:rPr lang="en-GB" b="1" kern="0" dirty="0">
                <a:solidFill>
                  <a:srgbClr val="002060"/>
                </a:solidFill>
              </a:rPr>
              <a:t> plotted to have Musa (A) killed. When </a:t>
            </a:r>
            <a:r>
              <a:rPr lang="en-GB" b="1" kern="0" dirty="0" err="1">
                <a:solidFill>
                  <a:srgbClr val="002060"/>
                </a:solidFill>
              </a:rPr>
              <a:t>Mu’min</a:t>
            </a:r>
            <a:r>
              <a:rPr lang="en-GB" b="1" kern="0" dirty="0">
                <a:solidFill>
                  <a:srgbClr val="002060"/>
                </a:solidFill>
              </a:rPr>
              <a:t> </a:t>
            </a:r>
            <a:r>
              <a:rPr lang="en-GB" b="1" kern="0" dirty="0" err="1">
                <a:solidFill>
                  <a:srgbClr val="002060"/>
                </a:solidFill>
              </a:rPr>
              <a:t>Aal</a:t>
            </a:r>
            <a:r>
              <a:rPr lang="en-GB" b="1" kern="0" dirty="0">
                <a:solidFill>
                  <a:srgbClr val="002060"/>
                </a:solidFill>
              </a:rPr>
              <a:t> </a:t>
            </a:r>
            <a:r>
              <a:rPr lang="en-GB" b="1" kern="0" dirty="0" err="1">
                <a:solidFill>
                  <a:srgbClr val="002060"/>
                </a:solidFill>
              </a:rPr>
              <a:t>Fir’awn</a:t>
            </a:r>
            <a:r>
              <a:rPr lang="en-GB" b="1" kern="0" dirty="0">
                <a:solidFill>
                  <a:srgbClr val="002060"/>
                </a:solidFill>
              </a:rPr>
              <a:t> found out about this, he rushed to inform Musa (A) about the plot and advise him to flee Egypt</a:t>
            </a:r>
            <a:r>
              <a:rPr lang="en-GB" kern="0" dirty="0"/>
              <a:t>. </a:t>
            </a:r>
          </a:p>
          <a:p>
            <a:r>
              <a:rPr lang="en-GB" b="1" kern="0" dirty="0">
                <a:solidFill>
                  <a:srgbClr val="FF0000"/>
                </a:solidFill>
              </a:rPr>
              <a:t>Both </a:t>
            </a:r>
            <a:r>
              <a:rPr lang="en-GB" b="1" kern="0" dirty="0" err="1">
                <a:solidFill>
                  <a:srgbClr val="FF0000"/>
                </a:solidFill>
              </a:rPr>
              <a:t>Mu’min</a:t>
            </a:r>
            <a:r>
              <a:rPr lang="en-GB" b="1" kern="0" dirty="0">
                <a:solidFill>
                  <a:srgbClr val="FF0000"/>
                </a:solidFill>
              </a:rPr>
              <a:t> </a:t>
            </a:r>
            <a:r>
              <a:rPr lang="en-GB" b="1" kern="0" dirty="0" err="1">
                <a:solidFill>
                  <a:srgbClr val="FF0000"/>
                </a:solidFill>
              </a:rPr>
              <a:t>Aal</a:t>
            </a:r>
            <a:r>
              <a:rPr lang="en-GB" b="1" kern="0" dirty="0">
                <a:solidFill>
                  <a:srgbClr val="FF0000"/>
                </a:solidFill>
              </a:rPr>
              <a:t> </a:t>
            </a:r>
            <a:r>
              <a:rPr lang="en-GB" b="1" kern="0" dirty="0" err="1">
                <a:solidFill>
                  <a:srgbClr val="FF0000"/>
                </a:solidFill>
              </a:rPr>
              <a:t>Fir’awn</a:t>
            </a:r>
            <a:r>
              <a:rPr lang="en-GB" b="1" kern="0" dirty="0">
                <a:solidFill>
                  <a:srgbClr val="FF0000"/>
                </a:solidFill>
              </a:rPr>
              <a:t> and </a:t>
            </a:r>
            <a:r>
              <a:rPr lang="en-GB" b="1" kern="0" dirty="0" err="1">
                <a:solidFill>
                  <a:srgbClr val="FF0000"/>
                </a:solidFill>
              </a:rPr>
              <a:t>Saahib</a:t>
            </a:r>
            <a:r>
              <a:rPr lang="en-GB" b="1" kern="0" dirty="0">
                <a:solidFill>
                  <a:srgbClr val="FF0000"/>
                </a:solidFill>
              </a:rPr>
              <a:t> </a:t>
            </a:r>
            <a:r>
              <a:rPr lang="en-GB" b="1" kern="0" dirty="0" err="1">
                <a:solidFill>
                  <a:srgbClr val="FF0000"/>
                </a:solidFill>
              </a:rPr>
              <a:t>Yasin</a:t>
            </a:r>
            <a:r>
              <a:rPr lang="en-GB" b="1" kern="0" dirty="0">
                <a:solidFill>
                  <a:srgbClr val="FF0000"/>
                </a:solidFill>
              </a:rPr>
              <a:t> were killed for defending and declaring their faith in the messengers of their times</a:t>
            </a:r>
            <a:r>
              <a:rPr lang="en-GB" kern="0" dirty="0"/>
              <a:t>.</a:t>
            </a:r>
          </a:p>
          <a:p>
            <a:endParaRPr lang="en-GB" kern="0" dirty="0"/>
          </a:p>
        </p:txBody>
      </p:sp>
    </p:spTree>
    <p:extLst>
      <p:ext uri="{BB962C8B-B14F-4D97-AF65-F5344CB8AC3E}">
        <p14:creationId xmlns:p14="http://schemas.microsoft.com/office/powerpoint/2010/main" val="2022653066"/>
      </p:ext>
    </p:extLst>
  </p:cSld>
  <p:clrMapOvr>
    <a:masterClrMapping/>
  </p:clrMapOvr>
</p:sld>
</file>

<file path=ppt/theme/theme1.xml><?xml version="1.0" encoding="utf-8"?>
<a:theme xmlns:a="http://schemas.openxmlformats.org/drawingml/2006/main" name="Vertical and Horizontal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8758</TotalTime>
  <Words>949</Words>
  <Application>Microsoft Office PowerPoint</Application>
  <PresentationFormat>On-screen Show (4:3)</PresentationFormat>
  <Paragraphs>83</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굴림</vt:lpstr>
      <vt:lpstr>Times New Roman</vt:lpstr>
      <vt:lpstr>Wingdings</vt:lpstr>
      <vt:lpstr>Vertical and Horizontal design template</vt:lpstr>
      <vt:lpstr>Quran Appreciation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Tehsina</dc:creator>
  <cp:lastModifiedBy>Rumina Hashmani</cp:lastModifiedBy>
  <cp:revision>148</cp:revision>
  <dcterms:created xsi:type="dcterms:W3CDTF">2017-01-04T23:08:14Z</dcterms:created>
  <dcterms:modified xsi:type="dcterms:W3CDTF">2017-02-04T13:29:38Z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TC100690401033</vt:lpwstr>
  </property>
</Properties>
</file>