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99FF"/>
    <a:srgbClr val="FF3399"/>
    <a:srgbClr val="CCCCFF"/>
    <a:srgbClr val="FFFFCC"/>
    <a:srgbClr val="99CC00"/>
    <a:srgbClr val="3333CC"/>
    <a:srgbClr val="FF5555"/>
    <a:srgbClr val="0066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3094" autoAdjust="0"/>
  </p:normalViewPr>
  <p:slideViewPr>
    <p:cSldViewPr>
      <p:cViewPr varScale="1">
        <p:scale>
          <a:sx n="95" d="100"/>
          <a:sy n="95" d="100"/>
        </p:scale>
        <p:origin x="2082" y="84"/>
      </p:cViewPr>
      <p:guideLst>
        <p:guide orient="horz" pos="2160"/>
        <p:guide pos="2880"/>
      </p:guideLst>
    </p:cSldViewPr>
  </p:slideViewPr>
  <p:notesTextViewPr>
    <p:cViewPr>
      <p:scale>
        <a:sx n="150" d="100"/>
        <a:sy n="15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8E4E3-AD46-4383-8107-6FB0F903C996}" type="datetimeFigureOut">
              <a:rPr lang="en-GB" smtClean="0"/>
              <a:t>04/02/2017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6F2DA-3243-4669-8F06-AC0E7F41E3C0}" type="slidenum">
              <a:rPr lang="en-GB" smtClean="0"/>
              <a:t>‹#›</a:t>
            </a:fld>
            <a:endParaRPr lang="en-GB"/>
          </a:p>
        </p:txBody>
      </p:sp>
    </p:spTree>
    <p:extLst>
      <p:ext uri="{BB962C8B-B14F-4D97-AF65-F5344CB8AC3E}">
        <p14:creationId xmlns:p14="http://schemas.microsoft.com/office/powerpoint/2010/main" val="273464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altLang="en-US" dirty="0"/>
              <a:t>Chose 1 person to be Habib </a:t>
            </a:r>
            <a:r>
              <a:rPr lang="en-GB" altLang="en-US" dirty="0" err="1"/>
              <a:t>Najjar</a:t>
            </a:r>
            <a:r>
              <a:rPr lang="en-GB" altLang="en-US" dirty="0"/>
              <a:t>.</a:t>
            </a:r>
          </a:p>
          <a:p>
            <a:pPr>
              <a:lnSpc>
                <a:spcPct val="100000"/>
              </a:lnSpc>
            </a:pPr>
            <a:r>
              <a:rPr lang="en-GB" altLang="en-US" dirty="0"/>
              <a:t>Prompt</a:t>
            </a:r>
            <a:r>
              <a:rPr lang="en-GB" altLang="en-US" baseline="0" dirty="0"/>
              <a:t> students to ask him questions </a:t>
            </a:r>
            <a:r>
              <a:rPr lang="en-GB" altLang="en-US" baseline="0" dirty="0" err="1"/>
              <a:t>eg</a:t>
            </a:r>
            <a:r>
              <a:rPr lang="en-GB" altLang="en-US" baseline="0" dirty="0"/>
              <a:t>. Why did you believe the messengers so quickly?  How did you feel when you heard that the messengers were going to be killed? What did you do then?</a:t>
            </a: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3</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Answer:</a:t>
            </a:r>
          </a:p>
          <a:p>
            <a:r>
              <a:rPr lang="en-GB" sz="1200" dirty="0"/>
              <a:t>a) Admit to the correctness of the person’s point and commit to following this new found truth, even if it takes them out of our comfort zones.</a:t>
            </a:r>
          </a:p>
          <a:p>
            <a:r>
              <a:rPr lang="en-GB" sz="1200" dirty="0"/>
              <a:t>b) Reject or ignore the arguments raised and retaliate by making personal attacks (verbal or physical) at the person making the arguments.</a:t>
            </a: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12</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0" dirty="0">
                <a:solidFill>
                  <a:schemeClr val="tx2"/>
                </a:solidFill>
              </a:rPr>
              <a:t>Why do you think the Qur’an jumps from his arguments with his people to his honoured position after death? What affect does this create?</a:t>
            </a: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13</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Group</a:t>
            </a:r>
            <a:r>
              <a:rPr lang="en-GB" altLang="en-US" baseline="0" dirty="0"/>
              <a:t> discussions</a:t>
            </a:r>
          </a:p>
          <a:p>
            <a:r>
              <a:rPr lang="en-GB" altLang="en-US" baseline="0" dirty="0"/>
              <a:t>Possible answers on next slide</a:t>
            </a:r>
          </a:p>
        </p:txBody>
      </p:sp>
      <p:sp>
        <p:nvSpPr>
          <p:cNvPr id="4" name="Slide Number Placeholder 3"/>
          <p:cNvSpPr>
            <a:spLocks noGrp="1"/>
          </p:cNvSpPr>
          <p:nvPr>
            <p:ph type="sldNum" sz="quarter" idx="10"/>
          </p:nvPr>
        </p:nvSpPr>
        <p:spPr/>
        <p:txBody>
          <a:bodyPr/>
          <a:lstStyle/>
          <a:p>
            <a:fld id="{CBE6F2DA-3243-4669-8F06-AC0E7F41E3C0}" type="slidenum">
              <a:rPr lang="en-GB" smtClean="0"/>
              <a:t>14</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baseline="0" dirty="0"/>
          </a:p>
        </p:txBody>
      </p:sp>
      <p:sp>
        <p:nvSpPr>
          <p:cNvPr id="4" name="Slide Number Placeholder 3"/>
          <p:cNvSpPr>
            <a:spLocks noGrp="1"/>
          </p:cNvSpPr>
          <p:nvPr>
            <p:ph type="sldNum" sz="quarter" idx="10"/>
          </p:nvPr>
        </p:nvSpPr>
        <p:spPr/>
        <p:txBody>
          <a:bodyPr/>
          <a:lstStyle/>
          <a:p>
            <a:fld id="{CBE6F2DA-3243-4669-8F06-AC0E7F41E3C0}" type="slidenum">
              <a:rPr lang="en-GB" smtClean="0"/>
              <a:t>15</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a:t>We will look more into </a:t>
            </a:r>
            <a:r>
              <a:rPr lang="en-GB" altLang="en-US" baseline="0" dirty="0" err="1"/>
              <a:t>Barzakh</a:t>
            </a:r>
            <a:r>
              <a:rPr lang="en-GB" altLang="en-US" baseline="0" dirty="0"/>
              <a:t> next lesson</a:t>
            </a:r>
          </a:p>
        </p:txBody>
      </p:sp>
      <p:sp>
        <p:nvSpPr>
          <p:cNvPr id="4" name="Slide Number Placeholder 3"/>
          <p:cNvSpPr>
            <a:spLocks noGrp="1"/>
          </p:cNvSpPr>
          <p:nvPr>
            <p:ph type="sldNum" sz="quarter" idx="10"/>
          </p:nvPr>
        </p:nvSpPr>
        <p:spPr/>
        <p:txBody>
          <a:bodyPr/>
          <a:lstStyle/>
          <a:p>
            <a:fld id="{CBE6F2DA-3243-4669-8F06-AC0E7F41E3C0}" type="slidenum">
              <a:rPr lang="en-GB" smtClean="0"/>
              <a:t>16</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aseline="0" dirty="0"/>
              <a:t>Explain </a:t>
            </a:r>
            <a:r>
              <a:rPr lang="en-GB" altLang="en-US" baseline="0" dirty="0" err="1"/>
              <a:t>Thawab</a:t>
            </a:r>
            <a:r>
              <a:rPr lang="en-GB" altLang="en-US" baseline="0" dirty="0"/>
              <a:t> </a:t>
            </a:r>
            <a:r>
              <a:rPr lang="en-GB" altLang="en-US" baseline="0" dirty="0" err="1"/>
              <a:t>Jariyah</a:t>
            </a:r>
            <a:r>
              <a:rPr lang="en-GB" altLang="en-US" baseline="0" dirty="0"/>
              <a:t>- reward of a good deed even after one dies. </a:t>
            </a:r>
          </a:p>
          <a:p>
            <a:r>
              <a:rPr lang="en-GB" altLang="en-US" baseline="0" dirty="0"/>
              <a:t>We will look more into </a:t>
            </a:r>
            <a:r>
              <a:rPr lang="en-GB" altLang="en-US" baseline="0" dirty="0" err="1"/>
              <a:t>Barzakh</a:t>
            </a:r>
            <a:r>
              <a:rPr lang="en-GB" altLang="en-US" baseline="0" dirty="0"/>
              <a:t> next lesson</a:t>
            </a:r>
          </a:p>
        </p:txBody>
      </p:sp>
      <p:sp>
        <p:nvSpPr>
          <p:cNvPr id="4" name="Slide Number Placeholder 3"/>
          <p:cNvSpPr>
            <a:spLocks noGrp="1"/>
          </p:cNvSpPr>
          <p:nvPr>
            <p:ph type="sldNum" sz="quarter" idx="10"/>
          </p:nvPr>
        </p:nvSpPr>
        <p:spPr/>
        <p:txBody>
          <a:bodyPr/>
          <a:lstStyle/>
          <a:p>
            <a:fld id="{CBE6F2DA-3243-4669-8F06-AC0E7F41E3C0}" type="slidenum">
              <a:rPr lang="en-GB" smtClean="0"/>
              <a:t>17</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altLang="en-US" dirty="0"/>
              <a:t>What</a:t>
            </a:r>
            <a:r>
              <a:rPr lang="en-GB" altLang="en-US" baseline="0" dirty="0"/>
              <a:t> do we learn from this –the fact that he rushed despite living so far away?</a:t>
            </a:r>
          </a:p>
          <a:p>
            <a:pPr>
              <a:lnSpc>
                <a:spcPct val="100000"/>
              </a:lnSpc>
            </a:pPr>
            <a:r>
              <a:rPr lang="en-GB" altLang="en-US" baseline="0" dirty="0"/>
              <a:t>Link to our lives today-do we ‘rush’ to do ‘good’ in Allah (</a:t>
            </a:r>
            <a:r>
              <a:rPr lang="en-GB" altLang="en-US" baseline="0" dirty="0" err="1"/>
              <a:t>swt</a:t>
            </a:r>
            <a:r>
              <a:rPr lang="en-GB" altLang="en-US" baseline="0" dirty="0"/>
              <a:t>)’s way? Or do we think twice? Maybe give students some time to reflect.</a:t>
            </a: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4</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5</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1" u="sng" kern="0" dirty="0"/>
              <a:t>Answer</a:t>
            </a:r>
            <a:r>
              <a:rPr lang="en-GB" b="1" kern="0" dirty="0"/>
              <a:t>: </a:t>
            </a:r>
            <a:r>
              <a:rPr lang="en-GB" kern="0" dirty="0"/>
              <a:t>So that no one can have an excuse on the Day of Judgement for disbelieving in Allah (SWT) by saying that they couldn’t afford to pay the wages of His prophets in order to get guidance from them! </a:t>
            </a:r>
          </a:p>
          <a:p>
            <a:pPr marL="0" indent="0">
              <a:buFont typeface="Century Gothic" pitchFamily="34" charset="0"/>
              <a:buNone/>
            </a:pPr>
            <a:endParaRPr lang="en-GB" kern="0" dirty="0"/>
          </a:p>
          <a:p>
            <a:pPr algn="ctr"/>
            <a:r>
              <a:rPr lang="ar-SA" sz="2400" b="1" kern="0" dirty="0"/>
              <a:t>أَمْ تَسْأَلُهُمْ أَجْرًا فَهُم مِّن مَّغْرَمٍ مُّثْقَلُونَ</a:t>
            </a:r>
            <a:br>
              <a:rPr lang="en-GB" b="1" kern="0" dirty="0"/>
            </a:br>
            <a:r>
              <a:rPr lang="en-GB" kern="0" dirty="0"/>
              <a:t>Or do you ask them for a (financial) reward, so that they are overburdened by a debt? [52:40</a:t>
            </a: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6</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0" dirty="0">
                <a:solidFill>
                  <a:schemeClr val="tx2"/>
                </a:solidFill>
              </a:rPr>
              <a:t>What is the point Habib </a:t>
            </a:r>
            <a:r>
              <a:rPr lang="en-US" sz="1200" i="1" kern="0" dirty="0" err="1">
                <a:solidFill>
                  <a:schemeClr val="tx2"/>
                </a:solidFill>
              </a:rPr>
              <a:t>Najjar</a:t>
            </a:r>
            <a:r>
              <a:rPr lang="en-US" sz="1200" i="1" kern="0" dirty="0">
                <a:solidFill>
                  <a:schemeClr val="tx2"/>
                </a:solidFill>
              </a:rPr>
              <a:t> is trying to make to his people here?</a:t>
            </a:r>
            <a:endParaRPr lang="en-GB" sz="1200" i="1" kern="0" dirty="0">
              <a:solidFill>
                <a:schemeClr val="tx2"/>
              </a:solidFill>
            </a:endParaRP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7</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Give </a:t>
            </a:r>
            <a:r>
              <a:rPr lang="en-GB" altLang="en-US" dirty="0" err="1"/>
              <a:t>ch</a:t>
            </a:r>
            <a:r>
              <a:rPr lang="en-GB" altLang="en-US" dirty="0"/>
              <a:t> opportunity</a:t>
            </a:r>
            <a:r>
              <a:rPr lang="en-GB" altLang="en-US" baseline="0" dirty="0"/>
              <a:t> to discuss and reflect what covered so far</a:t>
            </a:r>
          </a:p>
          <a:p>
            <a:r>
              <a:rPr lang="en-GB" altLang="en-US" baseline="0" dirty="0"/>
              <a:t>Then work on activity worksheet </a:t>
            </a:r>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8</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t>Select a student to recite any ayah of </a:t>
            </a:r>
            <a:r>
              <a:rPr lang="en-GB" altLang="en-US" sz="1200" dirty="0" err="1"/>
              <a:t>sura</a:t>
            </a:r>
            <a:r>
              <a:rPr lang="en-GB" altLang="en-US" sz="1200" dirty="0"/>
              <a:t> </a:t>
            </a:r>
            <a:r>
              <a:rPr lang="en-GB" altLang="en-US" sz="1200" dirty="0" err="1"/>
              <a:t>yasin</a:t>
            </a:r>
            <a:r>
              <a:rPr lang="en-GB" altLang="en-US" sz="1200" dirty="0"/>
              <a:t> that they can recall. </a:t>
            </a:r>
          </a:p>
          <a:p>
            <a:pPr eaLnBrk="1" hangingPunct="1"/>
            <a:r>
              <a:rPr lang="en-GB" altLang="en-US" sz="1200" dirty="0"/>
              <a:t>Then they select another child to say the next one. </a:t>
            </a:r>
          </a:p>
          <a:p>
            <a:pPr eaLnBrk="1" hangingPunct="1"/>
            <a:r>
              <a:rPr lang="en-GB" altLang="en-US" sz="1200" dirty="0"/>
              <a:t>Can use Holy Quran if some children not confident</a:t>
            </a:r>
          </a:p>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9</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10</a:t>
            </a:fld>
            <a:endParaRPr lang="en-GB"/>
          </a:p>
        </p:txBody>
      </p:sp>
    </p:spTree>
    <p:extLst>
      <p:ext uri="{BB962C8B-B14F-4D97-AF65-F5344CB8AC3E}">
        <p14:creationId xmlns:p14="http://schemas.microsoft.com/office/powerpoint/2010/main" val="8868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10"/>
          </p:nvPr>
        </p:nvSpPr>
        <p:spPr/>
        <p:txBody>
          <a:bodyPr/>
          <a:lstStyle/>
          <a:p>
            <a:fld id="{CBE6F2DA-3243-4669-8F06-AC0E7F41E3C0}" type="slidenum">
              <a:rPr lang="en-GB" smtClean="0"/>
              <a:t>11</a:t>
            </a:fld>
            <a:endParaRPr lang="en-GB"/>
          </a:p>
        </p:txBody>
      </p:sp>
    </p:spTree>
    <p:extLst>
      <p:ext uri="{BB962C8B-B14F-4D97-AF65-F5344CB8AC3E}">
        <p14:creationId xmlns:p14="http://schemas.microsoft.com/office/powerpoint/2010/main" val="88683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7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3086" name="Line 14"/>
            <p:cNvSpPr>
              <a:spLocks noChangeShapeType="1"/>
            </p:cNvSpPr>
            <p:nvPr/>
          </p:nvSpPr>
          <p:spPr bwMode="auto">
            <a:xfrm flipV="1">
              <a:off x="288" y="192"/>
              <a:ext cx="0" cy="4128"/>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7" name="Line 15"/>
            <p:cNvSpPr>
              <a:spLocks noChangeShapeType="1"/>
            </p:cNvSpPr>
            <p:nvPr/>
          </p:nvSpPr>
          <p:spPr bwMode="auto">
            <a:xfrm>
              <a:off x="288" y="4224"/>
              <a:ext cx="5472"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8" name="Line 16"/>
            <p:cNvSpPr>
              <a:spLocks noChangeShapeType="1"/>
            </p:cNvSpPr>
            <p:nvPr/>
          </p:nvSpPr>
          <p:spPr bwMode="auto">
            <a:xfrm flipV="1">
              <a:off x="5520" y="0"/>
              <a:ext cx="0" cy="4224"/>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89" name="Line 17"/>
            <p:cNvSpPr>
              <a:spLocks noChangeShapeType="1"/>
            </p:cNvSpPr>
            <p:nvPr/>
          </p:nvSpPr>
          <p:spPr bwMode="auto">
            <a:xfrm>
              <a:off x="0" y="192"/>
              <a:ext cx="576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0" name="Line 18"/>
            <p:cNvSpPr>
              <a:spLocks noChangeShapeType="1"/>
            </p:cNvSpPr>
            <p:nvPr/>
          </p:nvSpPr>
          <p:spPr bwMode="auto">
            <a:xfrm flipH="1">
              <a:off x="3600" y="288"/>
              <a:ext cx="216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1" name="Line 19"/>
            <p:cNvSpPr>
              <a:spLocks noChangeShapeType="1"/>
            </p:cNvSpPr>
            <p:nvPr/>
          </p:nvSpPr>
          <p:spPr bwMode="auto">
            <a:xfrm flipV="1">
              <a:off x="3600" y="0"/>
              <a:ext cx="0" cy="2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 name="Line 20"/>
            <p:cNvSpPr>
              <a:spLocks noChangeShapeType="1"/>
            </p:cNvSpPr>
            <p:nvPr/>
          </p:nvSpPr>
          <p:spPr bwMode="auto">
            <a:xfrm>
              <a:off x="5520" y="124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3" name="Line 21"/>
            <p:cNvSpPr>
              <a:spLocks noChangeShapeType="1"/>
            </p:cNvSpPr>
            <p:nvPr/>
          </p:nvSpPr>
          <p:spPr bwMode="auto">
            <a:xfrm>
              <a:off x="624" y="0"/>
              <a:ext cx="0" cy="67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4" name="Line 22"/>
            <p:cNvSpPr>
              <a:spLocks noChangeShapeType="1"/>
            </p:cNvSpPr>
            <p:nvPr/>
          </p:nvSpPr>
          <p:spPr bwMode="auto">
            <a:xfrm flipH="1">
              <a:off x="0" y="672"/>
              <a:ext cx="624"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5" name="Line 23"/>
            <p:cNvSpPr>
              <a:spLocks noChangeShapeType="1"/>
            </p:cNvSpPr>
            <p:nvPr/>
          </p:nvSpPr>
          <p:spPr bwMode="auto">
            <a:xfrm flipV="1">
              <a:off x="1680" y="3936"/>
              <a:ext cx="0" cy="384"/>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6" name="Line 24"/>
            <p:cNvSpPr>
              <a:spLocks noChangeShapeType="1"/>
            </p:cNvSpPr>
            <p:nvPr/>
          </p:nvSpPr>
          <p:spPr bwMode="auto">
            <a:xfrm>
              <a:off x="1680" y="3936"/>
              <a:ext cx="40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7" name="Line 25"/>
            <p:cNvSpPr>
              <a:spLocks noChangeShapeType="1"/>
            </p:cNvSpPr>
            <p:nvPr/>
          </p:nvSpPr>
          <p:spPr bwMode="auto">
            <a:xfrm flipH="1">
              <a:off x="0" y="3312"/>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8" name="Line 26"/>
            <p:cNvSpPr>
              <a:spLocks noChangeShapeType="1"/>
            </p:cNvSpPr>
            <p:nvPr/>
          </p:nvSpPr>
          <p:spPr bwMode="auto">
            <a:xfrm flipH="1">
              <a:off x="0" y="3408"/>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endParaRPr lang="en-GB" altLang="en-US" noProof="0"/>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pPr lvl="0"/>
            <a:r>
              <a:rPr lang="en-US" altLang="en-US" noProof="0"/>
              <a:t>Click to edit Master subtitle style</a:t>
            </a:r>
            <a:endParaRPr lang="en-GB" altLang="en-US" noProof="0"/>
          </a:p>
        </p:txBody>
      </p:sp>
      <p:sp>
        <p:nvSpPr>
          <p:cNvPr id="3104" name="Rectangle 32"/>
          <p:cNvSpPr>
            <a:spLocks noGrp="1" noChangeArrowheads="1"/>
          </p:cNvSpPr>
          <p:nvPr>
            <p:ph type="dt" sz="half" idx="2"/>
          </p:nvPr>
        </p:nvSpPr>
        <p:spPr/>
        <p:txBody>
          <a:bodyPr/>
          <a:lstStyle>
            <a:lvl1pPr>
              <a:defRPr/>
            </a:lvl1pPr>
          </a:lstStyle>
          <a:p>
            <a:endParaRPr lang="en-GB" altLang="en-US"/>
          </a:p>
        </p:txBody>
      </p:sp>
      <p:sp>
        <p:nvSpPr>
          <p:cNvPr id="3105" name="Rectangle 33"/>
          <p:cNvSpPr>
            <a:spLocks noGrp="1" noChangeArrowheads="1"/>
          </p:cNvSpPr>
          <p:nvPr>
            <p:ph type="ftr" sz="quarter" idx="3"/>
          </p:nvPr>
        </p:nvSpPr>
        <p:spPr/>
        <p:txBody>
          <a:bodyPr/>
          <a:lstStyle>
            <a:lvl1pPr>
              <a:defRPr/>
            </a:lvl1pPr>
          </a:lstStyle>
          <a:p>
            <a:endParaRPr lang="en-GB" altLang="en-US"/>
          </a:p>
        </p:txBody>
      </p:sp>
      <p:sp>
        <p:nvSpPr>
          <p:cNvPr id="3106" name="Rectangle 34"/>
          <p:cNvSpPr>
            <a:spLocks noGrp="1" noChangeArrowheads="1"/>
          </p:cNvSpPr>
          <p:nvPr>
            <p:ph type="sldNum" sz="quarter" idx="4"/>
          </p:nvPr>
        </p:nvSpPr>
        <p:spPr>
          <a:xfrm>
            <a:off x="6553200" y="6264275"/>
            <a:ext cx="2133600" cy="384175"/>
          </a:xfrm>
        </p:spPr>
        <p:txBody>
          <a:bodyPr/>
          <a:lstStyle>
            <a:lvl1pPr>
              <a:defRPr/>
            </a:lvl1pPr>
          </a:lstStyle>
          <a:p>
            <a:fld id="{CDDD1FE4-A6E0-4234-A5CD-D1B75EEE4C97}"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119A2E7-D5D7-4992-B658-9E5999324885}" type="slidenum">
              <a:rPr lang="en-GB" altLang="en-US"/>
              <a:pPr/>
              <a:t>‹#›</a:t>
            </a:fld>
            <a:endParaRPr lang="en-GB" altLang="en-US"/>
          </a:p>
        </p:txBody>
      </p:sp>
    </p:spTree>
    <p:extLst>
      <p:ext uri="{BB962C8B-B14F-4D97-AF65-F5344CB8AC3E}">
        <p14:creationId xmlns:p14="http://schemas.microsoft.com/office/powerpoint/2010/main" val="157877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F56D301-6530-43FD-872D-6E49FDEB4D87}" type="slidenum">
              <a:rPr lang="en-GB" altLang="en-US"/>
              <a:pPr/>
              <a:t>‹#›</a:t>
            </a:fld>
            <a:endParaRPr lang="en-GB" altLang="en-US"/>
          </a:p>
        </p:txBody>
      </p:sp>
    </p:spTree>
    <p:extLst>
      <p:ext uri="{BB962C8B-B14F-4D97-AF65-F5344CB8AC3E}">
        <p14:creationId xmlns:p14="http://schemas.microsoft.com/office/powerpoint/2010/main" val="12453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956E028-BE99-450F-9B2D-28C24097E946}" type="slidenum">
              <a:rPr lang="en-GB" altLang="en-US"/>
              <a:pPr/>
              <a:t>‹#›</a:t>
            </a:fld>
            <a:endParaRPr lang="en-GB" altLang="en-US"/>
          </a:p>
        </p:txBody>
      </p:sp>
    </p:spTree>
    <p:extLst>
      <p:ext uri="{BB962C8B-B14F-4D97-AF65-F5344CB8AC3E}">
        <p14:creationId xmlns:p14="http://schemas.microsoft.com/office/powerpoint/2010/main" val="261482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AAAEEB3-7119-4EC4-B862-A9E68B1D2E6B}" type="slidenum">
              <a:rPr lang="en-GB" altLang="en-US"/>
              <a:pPr/>
              <a:t>‹#›</a:t>
            </a:fld>
            <a:endParaRPr lang="en-GB" altLang="en-US"/>
          </a:p>
        </p:txBody>
      </p:sp>
    </p:spTree>
    <p:extLst>
      <p:ext uri="{BB962C8B-B14F-4D97-AF65-F5344CB8AC3E}">
        <p14:creationId xmlns:p14="http://schemas.microsoft.com/office/powerpoint/2010/main" val="253979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864059F-3029-4244-A618-80763235A366}" type="slidenum">
              <a:rPr lang="en-GB" altLang="en-US"/>
              <a:pPr/>
              <a:t>‹#›</a:t>
            </a:fld>
            <a:endParaRPr lang="en-GB" altLang="en-US"/>
          </a:p>
        </p:txBody>
      </p:sp>
    </p:spTree>
    <p:extLst>
      <p:ext uri="{BB962C8B-B14F-4D97-AF65-F5344CB8AC3E}">
        <p14:creationId xmlns:p14="http://schemas.microsoft.com/office/powerpoint/2010/main" val="19903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4690641-02E6-490E-AF0A-7172DDE5141C}" type="slidenum">
              <a:rPr lang="en-GB" altLang="en-US"/>
              <a:pPr/>
              <a:t>‹#›</a:t>
            </a:fld>
            <a:endParaRPr lang="en-GB" altLang="en-US"/>
          </a:p>
        </p:txBody>
      </p:sp>
    </p:spTree>
    <p:extLst>
      <p:ext uri="{BB962C8B-B14F-4D97-AF65-F5344CB8AC3E}">
        <p14:creationId xmlns:p14="http://schemas.microsoft.com/office/powerpoint/2010/main" val="331563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06B59B3-DD58-4C61-84F4-57C04FC89EC3}" type="slidenum">
              <a:rPr lang="en-GB" altLang="en-US"/>
              <a:pPr/>
              <a:t>‹#›</a:t>
            </a:fld>
            <a:endParaRPr lang="en-GB" altLang="en-US"/>
          </a:p>
        </p:txBody>
      </p:sp>
    </p:spTree>
    <p:extLst>
      <p:ext uri="{BB962C8B-B14F-4D97-AF65-F5344CB8AC3E}">
        <p14:creationId xmlns:p14="http://schemas.microsoft.com/office/powerpoint/2010/main" val="20679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FCA021A-1DC4-4660-B65B-548CCEF662D5}" type="slidenum">
              <a:rPr lang="en-GB" altLang="en-US"/>
              <a:pPr/>
              <a:t>‹#›</a:t>
            </a:fld>
            <a:endParaRPr lang="en-GB" altLang="en-US"/>
          </a:p>
        </p:txBody>
      </p:sp>
    </p:spTree>
    <p:extLst>
      <p:ext uri="{BB962C8B-B14F-4D97-AF65-F5344CB8AC3E}">
        <p14:creationId xmlns:p14="http://schemas.microsoft.com/office/powerpoint/2010/main" val="40680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0037978-B84B-4C69-B177-EA9A719B8F6B}" type="slidenum">
              <a:rPr lang="en-GB" altLang="en-US"/>
              <a:pPr/>
              <a:t>‹#›</a:t>
            </a:fld>
            <a:endParaRPr lang="en-GB" altLang="en-US"/>
          </a:p>
        </p:txBody>
      </p:sp>
    </p:spTree>
    <p:extLst>
      <p:ext uri="{BB962C8B-B14F-4D97-AF65-F5344CB8AC3E}">
        <p14:creationId xmlns:p14="http://schemas.microsoft.com/office/powerpoint/2010/main" val="371136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5A22859-EE20-46C2-9FC1-412BF1067C77}" type="slidenum">
              <a:rPr lang="en-GB" altLang="en-US"/>
              <a:pPr/>
              <a:t>‹#›</a:t>
            </a:fld>
            <a:endParaRPr lang="en-GB" altLang="en-US"/>
          </a:p>
        </p:txBody>
      </p:sp>
    </p:spTree>
    <p:extLst>
      <p:ext uri="{BB962C8B-B14F-4D97-AF65-F5344CB8AC3E}">
        <p14:creationId xmlns:p14="http://schemas.microsoft.com/office/powerpoint/2010/main" val="267831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26" name="Rectangle 2"/>
          <p:cNvSpPr>
            <a:spLocks noGrp="1" noChangeArrowheads="1"/>
          </p:cNvSpPr>
          <p:nvPr>
            <p:ph type="title"/>
          </p:nvPr>
        </p:nvSpPr>
        <p:spPr bwMode="auto">
          <a:xfrm>
            <a:off x="914400" y="2746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457200" y="626427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endParaRPr lang="en-GB" altLang="en-US"/>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2"/>
                </a:solidFill>
              </a:defRPr>
            </a:lvl1pPr>
          </a:lstStyle>
          <a:p>
            <a:endParaRPr lang="en-GB" altLang="en-US"/>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fld id="{8B1F6904-525D-4A19-987B-6E82422A30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2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71599" y="1340768"/>
            <a:ext cx="7276311" cy="477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3568" y="1916832"/>
            <a:ext cx="7772400" cy="1470025"/>
          </a:xfrm>
        </p:spPr>
        <p:txBody>
          <a:bodyPr/>
          <a:lstStyle/>
          <a:p>
            <a:r>
              <a:rPr lang="en-GB" sz="6000" b="1" i="1" dirty="0">
                <a:solidFill>
                  <a:schemeClr val="tx1"/>
                </a:solidFill>
                <a:latin typeface="Times New Roman" panose="02020603050405020304" pitchFamily="18" charset="0"/>
                <a:cs typeface="Times New Roman" panose="02020603050405020304" pitchFamily="18" charset="0"/>
              </a:rPr>
              <a:t>Quran Appreciation</a:t>
            </a:r>
          </a:p>
        </p:txBody>
      </p:sp>
    </p:spTree>
    <p:extLst>
      <p:ext uri="{BB962C8B-B14F-4D97-AF65-F5344CB8AC3E}">
        <p14:creationId xmlns:p14="http://schemas.microsoft.com/office/powerpoint/2010/main" val="167693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1043608" y="1268760"/>
            <a:ext cx="7262192" cy="4401205"/>
          </a:xfrm>
          <a:prstGeom prst="rect">
            <a:avLst/>
          </a:prstGeom>
        </p:spPr>
        <p:txBody>
          <a:bodyPr wrap="square">
            <a:spAutoFit/>
          </a:bodyPr>
          <a:lstStyle/>
          <a:p>
            <a:r>
              <a:rPr lang="en-GB" sz="2800" b="1" dirty="0"/>
              <a:t>Verse 25-27</a:t>
            </a:r>
          </a:p>
          <a:p>
            <a:pPr algn="ctr"/>
            <a:r>
              <a:rPr lang="ar-SA" sz="2800" b="1" dirty="0"/>
              <a:t>إِنِّي آمَنتُ بِرَبِّكُمْ فَاسْمَعُونِ</a:t>
            </a:r>
            <a:br>
              <a:rPr lang="en-GB" sz="2800" dirty="0"/>
            </a:br>
            <a:r>
              <a:rPr lang="en-GB" sz="2800" i="1" dirty="0"/>
              <a:t>Indeed I have faith in your Lord, so listen to me.</a:t>
            </a:r>
            <a:br>
              <a:rPr lang="en-GB" sz="2800" i="1" dirty="0"/>
            </a:br>
            <a:r>
              <a:rPr lang="ar-SA" sz="2800" b="1" dirty="0"/>
              <a:t>قِيلَ ادْخُلِ الْجَنَّةَ</a:t>
            </a:r>
            <a:r>
              <a:rPr lang="en-GB" sz="2800" b="1" dirty="0"/>
              <a:t> ۖ </a:t>
            </a:r>
            <a:r>
              <a:rPr lang="ar-SA" sz="2800" b="1" dirty="0"/>
              <a:t>قَالَ يَا لَيْتَ قَوْمِي يَعْلَمُونَ</a:t>
            </a:r>
            <a:br>
              <a:rPr lang="en-GB" sz="2800" dirty="0"/>
            </a:br>
            <a:r>
              <a:rPr lang="en-GB" sz="2800" i="1" dirty="0"/>
              <a:t>He was told, ‘Enter paradise!’ He said, ‘Alas! Had my people only known</a:t>
            </a:r>
            <a:br>
              <a:rPr lang="en-GB" sz="2800" i="1" dirty="0"/>
            </a:br>
            <a:r>
              <a:rPr lang="ar-SA" sz="2800" b="1" dirty="0"/>
              <a:t>بِمَا غَفَرَ لِي رَبِّي وَجَعَلَنِي مِنَ الْمُكْرَمِينَ</a:t>
            </a:r>
            <a:br>
              <a:rPr lang="en-GB" sz="2800" dirty="0"/>
            </a:br>
            <a:r>
              <a:rPr lang="en-GB" sz="2800" i="1" dirty="0"/>
              <a:t>for what my Lord forgave me and made me one of the honoured ones!’</a:t>
            </a:r>
            <a:endParaRPr lang="en-GB" sz="3200" dirty="0"/>
          </a:p>
        </p:txBody>
      </p:sp>
    </p:spTree>
    <p:extLst>
      <p:ext uri="{BB962C8B-B14F-4D97-AF65-F5344CB8AC3E}">
        <p14:creationId xmlns:p14="http://schemas.microsoft.com/office/powerpoint/2010/main" val="271074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5" name="Rectangle 4"/>
          <p:cNvSpPr/>
          <p:nvPr/>
        </p:nvSpPr>
        <p:spPr>
          <a:xfrm>
            <a:off x="971600" y="1582340"/>
            <a:ext cx="7200800" cy="4524315"/>
          </a:xfrm>
          <a:prstGeom prst="rect">
            <a:avLst/>
          </a:prstGeom>
        </p:spPr>
        <p:txBody>
          <a:bodyPr wrap="square">
            <a:spAutoFit/>
          </a:bodyPr>
          <a:lstStyle/>
          <a:p>
            <a:pPr marL="342900" indent="-342900">
              <a:buFont typeface="Arial" panose="020B0604020202020204" pitchFamily="34" charset="0"/>
              <a:buChar char="•"/>
            </a:pPr>
            <a:r>
              <a:rPr lang="en-GB" sz="2400" dirty="0"/>
              <a:t>We looked at the arguments presented by Habib </a:t>
            </a:r>
            <a:r>
              <a:rPr lang="en-GB" sz="2400" dirty="0" err="1"/>
              <a:t>Najjar</a:t>
            </a:r>
            <a:r>
              <a:rPr lang="en-GB" sz="2400" dirty="0"/>
              <a:t>  to his people in support of the messengers.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people had no intellectual response to Habib’s arguments, so they resorted to violence instead in order to stop him from influencing the people in support of the messengers.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Habib was killed in a very brutal way in order to make an example out of him.</a:t>
            </a:r>
          </a:p>
        </p:txBody>
      </p:sp>
      <p:pic>
        <p:nvPicPr>
          <p:cNvPr id="8194" name="Picture 2" descr="Image result for ba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487" y="5632632"/>
            <a:ext cx="1008112" cy="94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8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4093428"/>
          </a:xfrm>
          <a:prstGeom prst="rect">
            <a:avLst/>
          </a:prstGeom>
        </p:spPr>
        <p:txBody>
          <a:bodyPr wrap="square">
            <a:spAutoFit/>
          </a:bodyPr>
          <a:lstStyle/>
          <a:p>
            <a:r>
              <a:rPr lang="en-GB" dirty="0"/>
              <a:t> </a:t>
            </a:r>
            <a:r>
              <a:rPr lang="en-GB" sz="2000" dirty="0"/>
              <a:t>Often when a person is presented with intellectual arguments for which he/she no answer and knows deep down that the arguments are correct, they probably react in 2 ways. </a:t>
            </a:r>
          </a:p>
          <a:p>
            <a:endParaRPr lang="en-GB" sz="2000" dirty="0"/>
          </a:p>
          <a:p>
            <a:endParaRPr lang="en-GB" sz="2000" dirty="0"/>
          </a:p>
          <a:p>
            <a:r>
              <a:rPr lang="en-GB" sz="2000" dirty="0"/>
              <a:t>What 2 ways do you think? – Turn to the person next to you and discuss. </a:t>
            </a:r>
          </a:p>
          <a:p>
            <a:r>
              <a:rPr lang="en-GB" sz="2000" dirty="0"/>
              <a:t>Share with class.</a:t>
            </a:r>
          </a:p>
          <a:p>
            <a:endParaRPr lang="en-GB" sz="2000" dirty="0"/>
          </a:p>
          <a:p>
            <a:endParaRPr lang="en-GB" sz="2000" dirty="0"/>
          </a:p>
          <a:p>
            <a:endParaRPr lang="en-GB" sz="2000" dirty="0"/>
          </a:p>
        </p:txBody>
      </p:sp>
      <p:pic>
        <p:nvPicPr>
          <p:cNvPr id="7170" name="Picture 2" descr="Image result for think abou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751" y="44937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389704" y="3861048"/>
            <a:ext cx="4838480" cy="1956219"/>
          </a:xfrm>
          <a:prstGeom prst="wedgeRoundRectCallout">
            <a:avLst>
              <a:gd name="adj1" fmla="val -21485"/>
              <a:gd name="adj2" fmla="val 753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2"/>
                </a:solidFill>
              </a:rPr>
              <a:t>Can you think of examples of such situations </a:t>
            </a:r>
            <a:br>
              <a:rPr lang="en-GB" b="1" dirty="0">
                <a:solidFill>
                  <a:schemeClr val="tx2"/>
                </a:solidFill>
              </a:rPr>
            </a:br>
            <a:r>
              <a:rPr lang="en-GB" b="1" dirty="0">
                <a:solidFill>
                  <a:schemeClr val="tx2"/>
                </a:solidFill>
              </a:rPr>
              <a:t>from your own lives? How did you react when</a:t>
            </a:r>
            <a:br>
              <a:rPr lang="en-GB" b="1" dirty="0">
                <a:solidFill>
                  <a:schemeClr val="tx2"/>
                </a:solidFill>
              </a:rPr>
            </a:br>
            <a:r>
              <a:rPr lang="en-GB" b="1" dirty="0">
                <a:solidFill>
                  <a:schemeClr val="tx2"/>
                </a:solidFill>
              </a:rPr>
              <a:t>sound advice was given to you? How </a:t>
            </a:r>
            <a:r>
              <a:rPr lang="en-GB" sz="2000" b="1" dirty="0">
                <a:solidFill>
                  <a:schemeClr val="tx2"/>
                </a:solidFill>
              </a:rPr>
              <a:t>should </a:t>
            </a:r>
            <a:br>
              <a:rPr lang="en-GB" b="1" dirty="0">
                <a:solidFill>
                  <a:schemeClr val="tx2"/>
                </a:solidFill>
              </a:rPr>
            </a:br>
            <a:r>
              <a:rPr lang="en-GB" b="1" dirty="0">
                <a:solidFill>
                  <a:schemeClr val="tx2"/>
                </a:solidFill>
              </a:rPr>
              <a:t>you have reacted? </a:t>
            </a:r>
          </a:p>
        </p:txBody>
      </p:sp>
    </p:spTree>
    <p:extLst>
      <p:ext uri="{BB962C8B-B14F-4D97-AF65-F5344CB8AC3E}">
        <p14:creationId xmlns:p14="http://schemas.microsoft.com/office/powerpoint/2010/main" val="5363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7" name="Content Placeholder 2"/>
          <p:cNvSpPr txBox="1">
            <a:spLocks/>
          </p:cNvSpPr>
          <p:nvPr/>
        </p:nvSpPr>
        <p:spPr>
          <a:xfrm>
            <a:off x="122664" y="392031"/>
            <a:ext cx="8625800" cy="6467079"/>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algn="ctr"/>
            <a:r>
              <a:rPr lang="ar-SA" sz="2800" b="1" kern="0" dirty="0">
                <a:solidFill>
                  <a:schemeClr val="tx2"/>
                </a:solidFill>
              </a:rPr>
              <a:t>قِيلَ ادْخُلِ الْجَنَّةَ</a:t>
            </a:r>
            <a:r>
              <a:rPr lang="en-GB" sz="2800" b="1" kern="0" dirty="0">
                <a:solidFill>
                  <a:schemeClr val="tx2"/>
                </a:solidFill>
              </a:rPr>
              <a:t> ۖ </a:t>
            </a:r>
            <a:r>
              <a:rPr lang="ar-SA" sz="2800" b="1" kern="0" dirty="0">
                <a:solidFill>
                  <a:schemeClr val="tx2"/>
                </a:solidFill>
              </a:rPr>
              <a:t>قَالَ يَا لَيْتَ قَوْمِي يَعْلَمُونَ</a:t>
            </a:r>
            <a:br>
              <a:rPr lang="en-GB" sz="2800" kern="0" dirty="0">
                <a:solidFill>
                  <a:schemeClr val="tx2"/>
                </a:solidFill>
              </a:rPr>
            </a:br>
            <a:r>
              <a:rPr lang="en-GB" sz="2800" i="1" kern="0" dirty="0">
                <a:solidFill>
                  <a:schemeClr val="tx2"/>
                </a:solidFill>
              </a:rPr>
              <a:t>He was told, ‘Enter paradise!’ He said, ‘Alas! Had my people only known</a:t>
            </a:r>
            <a:br>
              <a:rPr lang="en-GB" sz="2800" i="1" kern="0" dirty="0">
                <a:solidFill>
                  <a:schemeClr val="tx2"/>
                </a:solidFill>
              </a:rPr>
            </a:br>
            <a:r>
              <a:rPr lang="ar-SA" sz="2800" b="1" kern="0" dirty="0">
                <a:solidFill>
                  <a:schemeClr val="tx2"/>
                </a:solidFill>
              </a:rPr>
              <a:t>بِمَا غَفَرَ لِي رَبِّي وَجَعَلَنِي مِنَ الْمُكْرَمِينَ</a:t>
            </a:r>
            <a:br>
              <a:rPr lang="en-GB" sz="2800" kern="0" dirty="0">
                <a:solidFill>
                  <a:schemeClr val="tx2"/>
                </a:solidFill>
              </a:rPr>
            </a:br>
            <a:r>
              <a:rPr lang="en-GB" sz="2800" i="1" kern="0" dirty="0">
                <a:solidFill>
                  <a:schemeClr val="tx2"/>
                </a:solidFill>
              </a:rPr>
              <a:t>for what my Lord forgave me and made me one of the honoured ones!’</a:t>
            </a:r>
          </a:p>
          <a:p>
            <a:endParaRPr lang="en-GB" sz="2400" kern="0" dirty="0">
              <a:solidFill>
                <a:schemeClr val="tx2"/>
              </a:solidFill>
            </a:endParaRPr>
          </a:p>
          <a:p>
            <a:r>
              <a:rPr lang="en-GB" sz="2400" kern="0" dirty="0">
                <a:solidFill>
                  <a:schemeClr val="tx2"/>
                </a:solidFill>
              </a:rPr>
              <a:t>Up to verse 25 of Surat </a:t>
            </a:r>
            <a:r>
              <a:rPr lang="en-GB" sz="2400" kern="0" dirty="0" err="1">
                <a:solidFill>
                  <a:schemeClr val="tx2"/>
                </a:solidFill>
              </a:rPr>
              <a:t>Yasin</a:t>
            </a:r>
            <a:r>
              <a:rPr lang="en-GB" sz="2400" kern="0" dirty="0">
                <a:solidFill>
                  <a:schemeClr val="tx2"/>
                </a:solidFill>
              </a:rPr>
              <a:t>, we are told the arguments that Habib </a:t>
            </a:r>
            <a:r>
              <a:rPr lang="en-GB" sz="2400" kern="0" dirty="0" err="1">
                <a:solidFill>
                  <a:schemeClr val="tx2"/>
                </a:solidFill>
              </a:rPr>
              <a:t>Najjar</a:t>
            </a:r>
            <a:r>
              <a:rPr lang="en-GB" sz="2400" kern="0" dirty="0">
                <a:solidFill>
                  <a:schemeClr val="tx2"/>
                </a:solidFill>
              </a:rPr>
              <a:t> raised with his people. </a:t>
            </a:r>
          </a:p>
          <a:p>
            <a:r>
              <a:rPr lang="en-GB" sz="2400" kern="0" dirty="0">
                <a:solidFill>
                  <a:schemeClr val="tx2"/>
                </a:solidFill>
              </a:rPr>
              <a:t>Very beautifully, the following verses do not directly state the outcome of the conversations between Habib and his people. </a:t>
            </a:r>
            <a:r>
              <a:rPr lang="en-GB" sz="2400" b="1" kern="0" dirty="0">
                <a:solidFill>
                  <a:schemeClr val="tx2"/>
                </a:solidFill>
              </a:rPr>
              <a:t>Instead, the Qur’an straight away jumps to the events directly after Habib’s martyrdom. </a:t>
            </a:r>
          </a:p>
          <a:p>
            <a:pPr algn="ctr"/>
            <a:endParaRPr lang="en-GB" sz="2400" kern="0" dirty="0">
              <a:solidFill>
                <a:schemeClr val="tx2"/>
              </a:solidFill>
            </a:endParaRPr>
          </a:p>
        </p:txBody>
      </p:sp>
    </p:spTree>
    <p:extLst>
      <p:ext uri="{BB962C8B-B14F-4D97-AF65-F5344CB8AC3E}">
        <p14:creationId xmlns:p14="http://schemas.microsoft.com/office/powerpoint/2010/main" val="206144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5" name="Rounded Rectangular Callout 4"/>
          <p:cNvSpPr/>
          <p:nvPr/>
        </p:nvSpPr>
        <p:spPr>
          <a:xfrm>
            <a:off x="982216" y="692696"/>
            <a:ext cx="5534000" cy="4176464"/>
          </a:xfrm>
          <a:prstGeom prst="wedgeRoundRectCallout">
            <a:avLst>
              <a:gd name="adj1" fmla="val 35289"/>
              <a:gd name="adj2" fmla="val 53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GB" sz="2800" b="1" kern="0" dirty="0">
                <a:solidFill>
                  <a:schemeClr val="tx2"/>
                </a:solidFill>
              </a:rPr>
              <a:t>Why do you think the Qur’an jumps from his arguments with his people to his honoured position after death? </a:t>
            </a:r>
          </a:p>
        </p:txBody>
      </p:sp>
      <p:pic>
        <p:nvPicPr>
          <p:cNvPr id="8" name="Picture 2" descr="http://geminilifeinfashion.myblog.arts.ac.uk/files/2014/02/group.png"/>
          <p:cNvPicPr>
            <a:picLocks noChangeAspect="1" noChangeArrowheads="1"/>
          </p:cNvPicPr>
          <p:nvPr/>
        </p:nvPicPr>
        <p:blipFill>
          <a:blip r:embed="rId3" cstate="print"/>
          <a:srcRect/>
          <a:stretch>
            <a:fillRect/>
          </a:stretch>
        </p:blipFill>
        <p:spPr bwMode="auto">
          <a:xfrm>
            <a:off x="5013943" y="3765632"/>
            <a:ext cx="3292577" cy="2749302"/>
          </a:xfrm>
          <a:prstGeom prst="rect">
            <a:avLst/>
          </a:prstGeom>
          <a:noFill/>
        </p:spPr>
      </p:pic>
    </p:spTree>
    <p:extLst>
      <p:ext uri="{BB962C8B-B14F-4D97-AF65-F5344CB8AC3E}">
        <p14:creationId xmlns:p14="http://schemas.microsoft.com/office/powerpoint/2010/main" val="336227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7" name="Content Placeholder 2"/>
          <p:cNvSpPr txBox="1">
            <a:spLocks/>
          </p:cNvSpPr>
          <p:nvPr/>
        </p:nvSpPr>
        <p:spPr>
          <a:xfrm>
            <a:off x="607794" y="482290"/>
            <a:ext cx="8371075" cy="5776173"/>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r>
              <a:rPr lang="en-GB" sz="2400" b="1" kern="0" dirty="0"/>
              <a:t>Some possible suggestions:</a:t>
            </a:r>
          </a:p>
          <a:p>
            <a:endParaRPr lang="en-GB" sz="2400" b="1" kern="0" dirty="0"/>
          </a:p>
          <a:p>
            <a:r>
              <a:rPr lang="en-GB" sz="2400" b="1" kern="0" dirty="0">
                <a:solidFill>
                  <a:schemeClr val="tx2"/>
                </a:solidFill>
              </a:rPr>
              <a:t>1) To tell us that the difficult death Habib suffered is actually very insignificant compared to the great bliss he is now living in.</a:t>
            </a:r>
          </a:p>
          <a:p>
            <a:endParaRPr lang="en-GB" sz="2400" b="1" kern="0" dirty="0"/>
          </a:p>
          <a:p>
            <a:r>
              <a:rPr lang="en-GB" sz="2400" b="1" kern="0" dirty="0">
                <a:solidFill>
                  <a:schemeClr val="accent6">
                    <a:lumMod val="75000"/>
                  </a:schemeClr>
                </a:solidFill>
              </a:rPr>
              <a:t>2) To tell us that if we are standing up to support the truth and supporting the oppressed, we should not think about the possible negative consequences that could result in doing this for us, because what we will gain with Allah (SWT) is far greater than the consequences in this world.</a:t>
            </a:r>
            <a:endParaRPr lang="en-GB" sz="2400" b="1" kern="0" dirty="0">
              <a:solidFill>
                <a:schemeClr val="accent2">
                  <a:lumMod val="75000"/>
                </a:schemeClr>
              </a:solidFill>
            </a:endParaRPr>
          </a:p>
          <a:p>
            <a:endParaRPr lang="en-GB" sz="2400" b="1" kern="0" dirty="0">
              <a:solidFill>
                <a:schemeClr val="accent2">
                  <a:lumMod val="75000"/>
                </a:schemeClr>
              </a:solidFill>
            </a:endParaRPr>
          </a:p>
          <a:p>
            <a:r>
              <a:rPr lang="en-GB" sz="2400" b="1" kern="0" dirty="0">
                <a:solidFill>
                  <a:schemeClr val="accent2">
                    <a:lumMod val="75000"/>
                  </a:schemeClr>
                </a:solidFill>
              </a:rPr>
              <a:t>3) To show us how quick Allah (SWT) is at rewarding the good doers. </a:t>
            </a:r>
          </a:p>
          <a:p>
            <a:pPr marL="0" indent="0">
              <a:buFont typeface="Century Gothic" pitchFamily="34" charset="0"/>
              <a:buNone/>
            </a:pPr>
            <a:endParaRPr lang="en-GB" sz="2400" b="1" i="1" u="sng" kern="0" dirty="0">
              <a:solidFill>
                <a:srgbClr val="FF0000"/>
              </a:solidFill>
            </a:endParaRPr>
          </a:p>
          <a:p>
            <a:endParaRPr lang="en-GB" sz="2400" b="1" i="1" kern="0" dirty="0">
              <a:solidFill>
                <a:srgbClr val="0070C0"/>
              </a:solidFill>
            </a:endParaRPr>
          </a:p>
          <a:p>
            <a:endParaRPr lang="en-GB" sz="2400" b="1" kern="0" dirty="0">
              <a:solidFill>
                <a:srgbClr val="0070C0"/>
              </a:solidFill>
            </a:endParaRPr>
          </a:p>
        </p:txBody>
      </p:sp>
    </p:spTree>
    <p:extLst>
      <p:ext uri="{BB962C8B-B14F-4D97-AF65-F5344CB8AC3E}">
        <p14:creationId xmlns:p14="http://schemas.microsoft.com/office/powerpoint/2010/main" val="207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sp>
        <p:nvSpPr>
          <p:cNvPr id="6" name="Content Placeholder 2"/>
          <p:cNvSpPr txBox="1">
            <a:spLocks/>
          </p:cNvSpPr>
          <p:nvPr/>
        </p:nvSpPr>
        <p:spPr>
          <a:xfrm>
            <a:off x="467544" y="1340768"/>
            <a:ext cx="7252229" cy="2277677"/>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r>
              <a:rPr lang="ar-SA" sz="4800" b="1" kern="0" dirty="0">
                <a:solidFill>
                  <a:srgbClr val="002060"/>
                </a:solidFill>
              </a:rPr>
              <a:t>قِيلَ ادْخُلِ الْجَنَّةَ</a:t>
            </a:r>
            <a:r>
              <a:rPr lang="ar-SY" sz="4800" b="1" kern="0" dirty="0">
                <a:solidFill>
                  <a:srgbClr val="002060"/>
                </a:solidFill>
              </a:rPr>
              <a:t>...</a:t>
            </a:r>
            <a:br>
              <a:rPr lang="en-GB" sz="4800" b="1" kern="0" dirty="0">
                <a:solidFill>
                  <a:srgbClr val="002060"/>
                </a:solidFill>
              </a:rPr>
            </a:br>
            <a:r>
              <a:rPr lang="en-GB" sz="4800" i="1" kern="0" dirty="0">
                <a:solidFill>
                  <a:srgbClr val="002060"/>
                </a:solidFill>
              </a:rPr>
              <a:t>He was told, ‘Enter paradise!’…</a:t>
            </a:r>
            <a:endParaRPr lang="en-GB" sz="4800" kern="0" dirty="0">
              <a:solidFill>
                <a:srgbClr val="002060"/>
              </a:solidFill>
            </a:endParaRPr>
          </a:p>
        </p:txBody>
      </p:sp>
      <p:sp>
        <p:nvSpPr>
          <p:cNvPr id="5" name="Rectangle 4"/>
          <p:cNvSpPr/>
          <p:nvPr/>
        </p:nvSpPr>
        <p:spPr>
          <a:xfrm>
            <a:off x="653359" y="3972355"/>
            <a:ext cx="7066414" cy="2031325"/>
          </a:xfrm>
          <a:prstGeom prst="rect">
            <a:avLst/>
          </a:prstGeom>
        </p:spPr>
        <p:txBody>
          <a:bodyPr wrap="square">
            <a:spAutoFit/>
          </a:bodyPr>
          <a:lstStyle/>
          <a:p>
            <a:r>
              <a:rPr lang="en-GB" dirty="0"/>
              <a:t>The paradise being referred to here is the paradise in </a:t>
            </a:r>
            <a:r>
              <a:rPr lang="en-GB" dirty="0" err="1"/>
              <a:t>Barzakh</a:t>
            </a:r>
            <a:r>
              <a:rPr lang="en-GB" dirty="0"/>
              <a:t> (not the paradise in the Hereafter). </a:t>
            </a:r>
          </a:p>
          <a:p>
            <a:r>
              <a:rPr lang="en-GB" dirty="0" err="1"/>
              <a:t>Barzakh</a:t>
            </a:r>
            <a:r>
              <a:rPr lang="en-GB" dirty="0"/>
              <a:t> is </a:t>
            </a:r>
            <a:r>
              <a:rPr lang="en-GB" b="1" dirty="0"/>
              <a:t>the intermediary place </a:t>
            </a:r>
            <a:r>
              <a:rPr lang="en-GB" dirty="0"/>
              <a:t>between this physical world and the Hereafter. </a:t>
            </a:r>
          </a:p>
          <a:p>
            <a:endParaRPr lang="en-GB" dirty="0"/>
          </a:p>
          <a:p>
            <a:r>
              <a:rPr lang="en-GB" dirty="0"/>
              <a:t>It is where the souls of the dead reside while awaiting the Day of Judgement and the start of the Hereafter:</a:t>
            </a:r>
          </a:p>
        </p:txBody>
      </p:sp>
    </p:spTree>
    <p:extLst>
      <p:ext uri="{BB962C8B-B14F-4D97-AF65-F5344CB8AC3E}">
        <p14:creationId xmlns:p14="http://schemas.microsoft.com/office/powerpoint/2010/main" val="256056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2" name="Rectangle 1"/>
          <p:cNvSpPr/>
          <p:nvPr/>
        </p:nvSpPr>
        <p:spPr>
          <a:xfrm>
            <a:off x="838200" y="482290"/>
            <a:ext cx="5822032" cy="1015663"/>
          </a:xfrm>
          <a:prstGeom prst="rect">
            <a:avLst/>
          </a:prstGeom>
        </p:spPr>
        <p:txBody>
          <a:bodyPr wrap="square">
            <a:spAutoFit/>
          </a:bodyPr>
          <a:lstStyle/>
          <a:p>
            <a:r>
              <a:rPr lang="en-GB" dirty="0"/>
              <a:t> </a:t>
            </a:r>
            <a:endParaRPr lang="en-GB" sz="2000" dirty="0"/>
          </a:p>
          <a:p>
            <a:endParaRPr lang="en-GB" sz="2000" dirty="0"/>
          </a:p>
          <a:p>
            <a:endParaRPr lang="en-GB" sz="2000" dirty="0"/>
          </a:p>
        </p:txBody>
      </p:sp>
      <p:pic>
        <p:nvPicPr>
          <p:cNvPr id="7" name="Picture 2" descr="https://gregmiller21stcenturyleadership.files.wordpress.com/2012/05/reflection-s1llc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2290"/>
            <a:ext cx="4122259" cy="29467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8673" y="3629516"/>
            <a:ext cx="5526360" cy="2492990"/>
          </a:xfrm>
          <a:prstGeom prst="rect">
            <a:avLst/>
          </a:prstGeom>
        </p:spPr>
        <p:txBody>
          <a:bodyPr wrap="square">
            <a:spAutoFit/>
          </a:bodyPr>
          <a:lstStyle/>
          <a:p>
            <a:r>
              <a:rPr lang="en-GB" sz="2400" dirty="0"/>
              <a:t>Brainstorm some things that you can do today that will contribute to your </a:t>
            </a:r>
            <a:r>
              <a:rPr lang="en-GB" sz="2400" dirty="0" err="1"/>
              <a:t>thawab</a:t>
            </a:r>
            <a:r>
              <a:rPr lang="en-GB" sz="2400" dirty="0"/>
              <a:t> </a:t>
            </a:r>
            <a:r>
              <a:rPr lang="en-GB" sz="2400" dirty="0" err="1"/>
              <a:t>Jaariya</a:t>
            </a:r>
            <a:r>
              <a:rPr lang="en-GB" sz="2400" dirty="0"/>
              <a:t> and allow you to continue getting rewarded even after your death. </a:t>
            </a:r>
          </a:p>
          <a:p>
            <a:endParaRPr lang="en-GB" dirty="0"/>
          </a:p>
          <a:p>
            <a:endParaRPr lang="en-GB" dirty="0"/>
          </a:p>
        </p:txBody>
      </p:sp>
    </p:spTree>
    <p:extLst>
      <p:ext uri="{BB962C8B-B14F-4D97-AF65-F5344CB8AC3E}">
        <p14:creationId xmlns:p14="http://schemas.microsoft.com/office/powerpoint/2010/main" val="29625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5" y="1340768"/>
            <a:ext cx="687153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Heart 3"/>
          <p:cNvSpPr/>
          <p:nvPr/>
        </p:nvSpPr>
        <p:spPr>
          <a:xfrm rot="515450">
            <a:off x="7759653" y="5181750"/>
            <a:ext cx="905124" cy="113836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649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FF00"/>
            </a:gs>
            <a:gs pos="0">
              <a:srgbClr val="FFFFCC"/>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7" name="Rectangle 6"/>
          <p:cNvSpPr/>
          <p:nvPr/>
        </p:nvSpPr>
        <p:spPr>
          <a:xfrm>
            <a:off x="683568" y="1484784"/>
            <a:ext cx="7632848" cy="3785652"/>
          </a:xfrm>
          <a:prstGeom prst="rect">
            <a:avLst/>
          </a:prstGeom>
        </p:spPr>
        <p:txBody>
          <a:bodyPr wrap="square">
            <a:spAutoFit/>
          </a:bodyPr>
          <a:lstStyle/>
          <a:p>
            <a:pPr lvl="0"/>
            <a:r>
              <a:rPr lang="en-GB" sz="2400" b="1">
                <a:solidFill>
                  <a:srgbClr val="000000"/>
                </a:solidFill>
              </a:rPr>
              <a:t>Lesson 8</a:t>
            </a:r>
            <a:endParaRPr lang="en-GB" sz="2400" b="1" dirty="0">
              <a:solidFill>
                <a:srgbClr val="000000"/>
              </a:solidFill>
            </a:endParaRPr>
          </a:p>
          <a:p>
            <a:pPr lvl="0"/>
            <a:endParaRPr lang="en-GB" sz="2400" b="1" dirty="0">
              <a:solidFill>
                <a:srgbClr val="000000"/>
              </a:solidFill>
            </a:endParaRPr>
          </a:p>
          <a:p>
            <a:r>
              <a:rPr lang="en-GB" sz="2400" b="1" dirty="0">
                <a:solidFill>
                  <a:srgbClr val="000000"/>
                </a:solidFill>
              </a:rPr>
              <a:t>LO: </a:t>
            </a:r>
            <a:r>
              <a:rPr lang="en-GB" sz="2400" b="1" dirty="0"/>
              <a:t>Look into verses 20 to 26 of Surat </a:t>
            </a:r>
            <a:r>
              <a:rPr lang="en-GB" sz="2400" b="1" dirty="0" err="1"/>
              <a:t>Yasin</a:t>
            </a:r>
            <a:endParaRPr lang="en-GB" sz="2400" b="1" dirty="0"/>
          </a:p>
          <a:p>
            <a:pPr marL="342900" indent="-342900">
              <a:buFont typeface="Arial" panose="020B0604020202020204" pitchFamily="34" charset="0"/>
              <a:buChar char="•"/>
            </a:pPr>
            <a:r>
              <a:rPr lang="en-GB" sz="2400" b="1" dirty="0"/>
              <a:t>Continue with the story of Sahib </a:t>
            </a:r>
            <a:r>
              <a:rPr lang="en-GB" sz="2400" b="1" dirty="0" err="1"/>
              <a:t>Yasin</a:t>
            </a:r>
            <a:r>
              <a:rPr lang="en-GB" sz="2400" b="1" dirty="0"/>
              <a:t>/Habib </a:t>
            </a:r>
            <a:r>
              <a:rPr lang="en-GB" sz="2400" b="1" dirty="0" err="1"/>
              <a:t>Najjar</a:t>
            </a:r>
            <a:r>
              <a:rPr lang="en-GB" sz="2400" b="1" dirty="0"/>
              <a:t>  mentioned in verses 20 onwards</a:t>
            </a:r>
          </a:p>
          <a:p>
            <a:endParaRPr lang="en-GB" sz="2400" b="1" dirty="0">
              <a:solidFill>
                <a:srgbClr val="000000"/>
              </a:solidFill>
            </a:endParaRPr>
          </a:p>
          <a:p>
            <a:pPr lvl="0"/>
            <a:endParaRPr lang="en-GB" sz="2400" b="1" dirty="0">
              <a:solidFill>
                <a:srgbClr val="000000"/>
              </a:solidFill>
            </a:endParaRPr>
          </a:p>
          <a:p>
            <a:pPr eaLnBrk="1" hangingPunct="1"/>
            <a:r>
              <a:rPr lang="en-GB" altLang="en-US" sz="2400" b="1" u="sng" dirty="0"/>
              <a:t>Starter:</a:t>
            </a:r>
          </a:p>
          <a:p>
            <a:pPr eaLnBrk="1" hangingPunct="1"/>
            <a:endParaRPr lang="en-GB" altLang="en-US" sz="2400" b="1" u="sng" dirty="0"/>
          </a:p>
          <a:p>
            <a:pPr eaLnBrk="1" hangingPunct="1">
              <a:buFont typeface="Arial" pitchFamily="34" charset="0"/>
              <a:buChar char="•"/>
            </a:pPr>
            <a:r>
              <a:rPr lang="en-GB" altLang="en-US" sz="2400" i="1" dirty="0"/>
              <a:t> Play ‘hot seating’ of Habib </a:t>
            </a:r>
            <a:r>
              <a:rPr lang="en-GB" altLang="en-US" sz="2400" i="1" dirty="0" err="1"/>
              <a:t>Najjar</a:t>
            </a:r>
            <a:endParaRPr lang="en-GB" altLang="en-US" sz="28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464" y="263770"/>
            <a:ext cx="2508000" cy="157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51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FF00"/>
            </a:gs>
            <a:gs pos="0">
              <a:srgbClr val="FFFFCC"/>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5" name="Content Placeholder 2"/>
          <p:cNvSpPr txBox="1">
            <a:spLocks/>
          </p:cNvSpPr>
          <p:nvPr/>
        </p:nvSpPr>
        <p:spPr>
          <a:xfrm>
            <a:off x="467545" y="1052736"/>
            <a:ext cx="8136904" cy="5184576"/>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algn="ctr"/>
            <a:r>
              <a:rPr lang="ar-SA" sz="3600" b="1" kern="0" dirty="0">
                <a:solidFill>
                  <a:schemeClr val="tx2"/>
                </a:solidFill>
              </a:rPr>
              <a:t>وَجَاءَ مِنْ أَقْصَى الْمَدِينَةِ رَجُلٌ يَسْعَىٰ قَالَ يَا قَوْمِ اتَّبِعُوا الْمُرْسَلِينَ</a:t>
            </a:r>
            <a:br>
              <a:rPr lang="en-GB" b="1" kern="0" dirty="0">
                <a:solidFill>
                  <a:schemeClr val="tx2"/>
                </a:solidFill>
              </a:rPr>
            </a:br>
            <a:r>
              <a:rPr lang="en-GB" i="1" kern="0" dirty="0">
                <a:solidFill>
                  <a:schemeClr val="tx2"/>
                </a:solidFill>
              </a:rPr>
              <a:t>There came a man hurrying from the city outskirts. He said, ‘O my people! Follow the apostles!</a:t>
            </a:r>
          </a:p>
          <a:p>
            <a:pPr algn="ctr"/>
            <a:endParaRPr lang="en-GB" i="1" kern="0" dirty="0"/>
          </a:p>
          <a:p>
            <a:r>
              <a:rPr lang="en-GB" sz="2000" kern="0" dirty="0">
                <a:solidFill>
                  <a:schemeClr val="tx2"/>
                </a:solidFill>
              </a:rPr>
              <a:t>As soon as </a:t>
            </a:r>
            <a:r>
              <a:rPr lang="en-GB" sz="2000" kern="0" dirty="0" err="1">
                <a:solidFill>
                  <a:schemeClr val="tx2"/>
                </a:solidFill>
              </a:rPr>
              <a:t>Saabib</a:t>
            </a:r>
            <a:r>
              <a:rPr lang="en-GB" sz="2000" kern="0" dirty="0">
                <a:solidFill>
                  <a:schemeClr val="tx2"/>
                </a:solidFill>
              </a:rPr>
              <a:t> </a:t>
            </a:r>
            <a:r>
              <a:rPr lang="en-GB" sz="2000" kern="0" dirty="0" err="1">
                <a:solidFill>
                  <a:schemeClr val="tx2"/>
                </a:solidFill>
              </a:rPr>
              <a:t>Yaasin</a:t>
            </a:r>
            <a:r>
              <a:rPr lang="en-GB" sz="2000" kern="0" dirty="0">
                <a:solidFill>
                  <a:schemeClr val="tx2"/>
                </a:solidFill>
              </a:rPr>
              <a:t> – Habib </a:t>
            </a:r>
            <a:r>
              <a:rPr lang="en-GB" sz="2000" kern="0" dirty="0" err="1">
                <a:solidFill>
                  <a:schemeClr val="tx2"/>
                </a:solidFill>
              </a:rPr>
              <a:t>Najjar</a:t>
            </a:r>
            <a:r>
              <a:rPr lang="en-GB" sz="2000" kern="0" dirty="0">
                <a:solidFill>
                  <a:schemeClr val="tx2"/>
                </a:solidFill>
              </a:rPr>
              <a:t> – found out the situation in the city and the problems the messengers were going through, despite living in the complete outskirts of the city, he rushed to the aid of the messengers.</a:t>
            </a:r>
          </a:p>
          <a:p>
            <a:endParaRPr lang="en-GB" kern="0" dirty="0">
              <a:solidFill>
                <a:schemeClr val="tx2"/>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756" y="5301208"/>
            <a:ext cx="1812560" cy="128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65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FF00"/>
            </a:gs>
            <a:gs pos="0">
              <a:srgbClr val="FFFFCC"/>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7" name="Content Placeholder 2"/>
          <p:cNvSpPr txBox="1">
            <a:spLocks/>
          </p:cNvSpPr>
          <p:nvPr/>
        </p:nvSpPr>
        <p:spPr>
          <a:xfrm>
            <a:off x="553247" y="1052736"/>
            <a:ext cx="8198224" cy="4842457"/>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algn="ctr"/>
            <a:r>
              <a:rPr lang="ar-SA" sz="2400" b="1" kern="0" dirty="0">
                <a:solidFill>
                  <a:schemeClr val="tx2"/>
                </a:solidFill>
              </a:rPr>
              <a:t>اتَّبِعُوا مَن لَّا يَسْأَلُكُمْ أَجْرًا وَهُم مُّهْتَدُونَ</a:t>
            </a:r>
            <a:br>
              <a:rPr lang="en-GB" sz="2000" b="1" kern="0" dirty="0">
                <a:solidFill>
                  <a:schemeClr val="tx2"/>
                </a:solidFill>
              </a:rPr>
            </a:br>
            <a:r>
              <a:rPr lang="en-GB" sz="2000" i="1" kern="0" dirty="0">
                <a:solidFill>
                  <a:schemeClr val="tx2"/>
                </a:solidFill>
              </a:rPr>
              <a:t>Follow them who do not ask you any reward and they are rightly guided.        (21)</a:t>
            </a:r>
          </a:p>
          <a:p>
            <a:endParaRPr lang="en-GB" sz="2000" b="1" kern="0" dirty="0">
              <a:solidFill>
                <a:schemeClr val="tx2"/>
              </a:solidFill>
            </a:endParaRPr>
          </a:p>
          <a:p>
            <a:endParaRPr lang="en-GB" sz="2000" b="1" kern="0" dirty="0">
              <a:solidFill>
                <a:schemeClr val="tx2"/>
              </a:solidFill>
            </a:endParaRPr>
          </a:p>
          <a:p>
            <a:r>
              <a:rPr lang="en-GB" sz="2000" b="1" kern="0" dirty="0">
                <a:solidFill>
                  <a:schemeClr val="tx2"/>
                </a:solidFill>
              </a:rPr>
              <a:t>1) “</a:t>
            </a:r>
            <a:r>
              <a:rPr lang="en-GB" sz="2000" b="1" i="1" kern="0" dirty="0">
                <a:solidFill>
                  <a:schemeClr val="tx2"/>
                </a:solidFill>
              </a:rPr>
              <a:t>Follow them who do not ask you any reward” – </a:t>
            </a:r>
            <a:r>
              <a:rPr lang="en-GB" sz="2000" kern="0" dirty="0">
                <a:solidFill>
                  <a:schemeClr val="tx2"/>
                </a:solidFill>
              </a:rPr>
              <a:t>This is the first sign of the truthfulness of the messengers. They have no material benefit to gain from their preaching. This is an important argument that all the messengers used when inviting their people to Allah (SWT).</a:t>
            </a:r>
            <a:endParaRPr lang="en-GB" sz="2000" i="1" kern="0" dirty="0">
              <a:solidFill>
                <a:schemeClr val="tx2"/>
              </a:solidFill>
            </a:endParaRPr>
          </a:p>
          <a:p>
            <a:endParaRPr lang="en-GB" sz="2000" i="1" kern="0"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725144"/>
            <a:ext cx="2930817" cy="1969143"/>
          </a:xfrm>
          <a:prstGeom prst="rect">
            <a:avLst/>
          </a:prstGeom>
        </p:spPr>
      </p:pic>
    </p:spTree>
    <p:extLst>
      <p:ext uri="{BB962C8B-B14F-4D97-AF65-F5344CB8AC3E}">
        <p14:creationId xmlns:p14="http://schemas.microsoft.com/office/powerpoint/2010/main" val="179763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FF00"/>
            </a:gs>
            <a:gs pos="0">
              <a:srgbClr val="FFFFCC"/>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6" name="Content Placeholder 2"/>
          <p:cNvSpPr txBox="1">
            <a:spLocks/>
          </p:cNvSpPr>
          <p:nvPr/>
        </p:nvSpPr>
        <p:spPr>
          <a:xfrm>
            <a:off x="712092" y="912009"/>
            <a:ext cx="8371075" cy="5776173"/>
          </a:xfrm>
          <a:prstGeom prst="rect">
            <a:avLst/>
          </a:prstGeom>
        </p:spPr>
        <p:txBody>
          <a:bodyPr>
            <a:norm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marL="0" indent="0">
              <a:buNone/>
            </a:pPr>
            <a:r>
              <a:rPr lang="en-US" sz="2800" kern="0" dirty="0">
                <a:solidFill>
                  <a:schemeClr val="tx2"/>
                </a:solidFill>
              </a:rPr>
              <a:t> </a:t>
            </a:r>
            <a:r>
              <a:rPr lang="en-GB" sz="2800" b="1" i="1" kern="0" dirty="0">
                <a:solidFill>
                  <a:schemeClr val="tx2"/>
                </a:solidFill>
              </a:rPr>
              <a:t>Why do you think none of </a:t>
            </a:r>
          </a:p>
          <a:p>
            <a:pPr marL="0" indent="0">
              <a:buNone/>
            </a:pPr>
            <a:r>
              <a:rPr lang="en-GB" sz="2800" b="1" i="1" kern="0" dirty="0">
                <a:solidFill>
                  <a:schemeClr val="tx2"/>
                </a:solidFill>
              </a:rPr>
              <a:t>the prophets ever asked for </a:t>
            </a:r>
          </a:p>
          <a:p>
            <a:pPr marL="0" indent="0">
              <a:buNone/>
            </a:pPr>
            <a:r>
              <a:rPr lang="en-GB" sz="2800" b="1" i="1" kern="0" dirty="0">
                <a:solidFill>
                  <a:schemeClr val="tx2"/>
                </a:solidFill>
              </a:rPr>
              <a:t>any recompense for their </a:t>
            </a:r>
          </a:p>
          <a:p>
            <a:pPr marL="0" indent="0">
              <a:buNone/>
            </a:pPr>
            <a:r>
              <a:rPr lang="en-GB" sz="2800" b="1" i="1" kern="0" dirty="0">
                <a:solidFill>
                  <a:schemeClr val="tx2"/>
                </a:solidFill>
              </a:rPr>
              <a:t>struggles in preaching to </a:t>
            </a:r>
          </a:p>
          <a:p>
            <a:pPr marL="0" indent="0">
              <a:buNone/>
            </a:pPr>
            <a:r>
              <a:rPr lang="en-GB" sz="2800" b="1" i="1" kern="0" dirty="0">
                <a:solidFill>
                  <a:schemeClr val="tx2"/>
                </a:solidFill>
              </a:rPr>
              <a:t>their people?</a:t>
            </a:r>
          </a:p>
          <a:p>
            <a:endParaRPr lang="en-US" i="1" kern="0" dirty="0">
              <a:solidFill>
                <a:srgbClr val="0070C0"/>
              </a:solidFill>
            </a:endParaRPr>
          </a:p>
          <a:p>
            <a:pPr marL="0" indent="0">
              <a:buNone/>
            </a:pPr>
            <a:endParaRPr lang="en-GB" i="1" kern="0" dirty="0">
              <a:solidFill>
                <a:srgbClr val="0070C0"/>
              </a:solidFill>
            </a:endParaRPr>
          </a:p>
          <a:p>
            <a:endParaRPr lang="en-GB" kern="0" dirty="0">
              <a:solidFill>
                <a:srgbClr val="0070C0"/>
              </a:solidFill>
            </a:endParaRPr>
          </a:p>
        </p:txBody>
      </p:sp>
      <p:pic>
        <p:nvPicPr>
          <p:cNvPr id="4098" name="Picture 2" descr="Image result for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91" y="4011657"/>
            <a:ext cx="40767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ques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041" y="674546"/>
            <a:ext cx="2418107" cy="285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9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FF00"/>
            </a:gs>
            <a:gs pos="0">
              <a:srgbClr val="FFFFCC"/>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7" name="Content Placeholder 2"/>
          <p:cNvSpPr txBox="1">
            <a:spLocks/>
          </p:cNvSpPr>
          <p:nvPr/>
        </p:nvSpPr>
        <p:spPr>
          <a:xfrm>
            <a:off x="355873" y="1035984"/>
            <a:ext cx="8392591" cy="5184576"/>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pPr marL="0" indent="0" algn="ctr">
              <a:buFont typeface="Century Gothic" pitchFamily="34" charset="0"/>
              <a:buNone/>
            </a:pPr>
            <a:r>
              <a:rPr lang="en-GB" sz="2400" b="1" kern="0" dirty="0" err="1">
                <a:solidFill>
                  <a:schemeClr val="tx2"/>
                </a:solidFill>
              </a:rPr>
              <a:t>ووَمَا</a:t>
            </a:r>
            <a:r>
              <a:rPr lang="en-GB" sz="2400" b="1" kern="0" dirty="0">
                <a:solidFill>
                  <a:schemeClr val="tx2"/>
                </a:solidFill>
              </a:rPr>
              <a:t> </a:t>
            </a:r>
            <a:r>
              <a:rPr lang="en-GB" sz="2400" b="1" kern="0" dirty="0" err="1">
                <a:solidFill>
                  <a:schemeClr val="tx2"/>
                </a:solidFill>
              </a:rPr>
              <a:t>لِيَ</a:t>
            </a:r>
            <a:r>
              <a:rPr lang="en-GB" sz="2400" b="1" kern="0" dirty="0">
                <a:solidFill>
                  <a:schemeClr val="tx2"/>
                </a:solidFill>
              </a:rPr>
              <a:t> </a:t>
            </a:r>
            <a:r>
              <a:rPr lang="en-GB" sz="2400" b="1" kern="0" dirty="0" err="1">
                <a:solidFill>
                  <a:schemeClr val="tx2"/>
                </a:solidFill>
              </a:rPr>
              <a:t>لَا</a:t>
            </a:r>
            <a:r>
              <a:rPr lang="en-GB" sz="2400" b="1" kern="0" dirty="0">
                <a:solidFill>
                  <a:schemeClr val="tx2"/>
                </a:solidFill>
              </a:rPr>
              <a:t> </a:t>
            </a:r>
            <a:r>
              <a:rPr lang="en-GB" sz="2400" b="1" kern="0" dirty="0" err="1">
                <a:solidFill>
                  <a:schemeClr val="tx2"/>
                </a:solidFill>
              </a:rPr>
              <a:t>أَعْبُدُ</a:t>
            </a:r>
            <a:r>
              <a:rPr lang="en-GB" sz="2400" b="1" kern="0" dirty="0">
                <a:solidFill>
                  <a:schemeClr val="tx2"/>
                </a:solidFill>
              </a:rPr>
              <a:t> </a:t>
            </a:r>
            <a:r>
              <a:rPr lang="en-GB" sz="2400" b="1" kern="0" dirty="0" err="1">
                <a:solidFill>
                  <a:schemeClr val="tx2"/>
                </a:solidFill>
              </a:rPr>
              <a:t>الَّذِي</a:t>
            </a:r>
            <a:r>
              <a:rPr lang="en-GB" sz="2400" b="1" kern="0" dirty="0">
                <a:solidFill>
                  <a:schemeClr val="tx2"/>
                </a:solidFill>
              </a:rPr>
              <a:t> </a:t>
            </a:r>
            <a:r>
              <a:rPr lang="en-GB" sz="2400" b="1" kern="0" dirty="0" err="1">
                <a:solidFill>
                  <a:schemeClr val="tx2"/>
                </a:solidFill>
              </a:rPr>
              <a:t>فَطَرَنِي</a:t>
            </a:r>
            <a:r>
              <a:rPr lang="en-GB" sz="2400" b="1" kern="0" dirty="0">
                <a:solidFill>
                  <a:schemeClr val="tx2"/>
                </a:solidFill>
              </a:rPr>
              <a:t> </a:t>
            </a:r>
            <a:r>
              <a:rPr lang="en-GB" sz="2400" b="1" kern="0" dirty="0" err="1">
                <a:solidFill>
                  <a:schemeClr val="tx2"/>
                </a:solidFill>
              </a:rPr>
              <a:t>وَإِلَيْهِ</a:t>
            </a:r>
            <a:r>
              <a:rPr lang="en-GB" sz="2400" b="1" kern="0" dirty="0">
                <a:solidFill>
                  <a:schemeClr val="tx2"/>
                </a:solidFill>
              </a:rPr>
              <a:t> </a:t>
            </a:r>
            <a:r>
              <a:rPr lang="en-GB" sz="2400" b="1" kern="0" dirty="0" err="1">
                <a:solidFill>
                  <a:schemeClr val="tx2"/>
                </a:solidFill>
              </a:rPr>
              <a:t>تُرْجَعُونَ</a:t>
            </a:r>
            <a:endParaRPr lang="en-GB" sz="2400" b="1" kern="0" dirty="0">
              <a:solidFill>
                <a:schemeClr val="tx2"/>
              </a:solidFill>
            </a:endParaRPr>
          </a:p>
          <a:p>
            <a:r>
              <a:rPr lang="en-GB" sz="2000" b="1" kern="0" dirty="0">
                <a:solidFill>
                  <a:schemeClr val="tx2"/>
                </a:solidFill>
              </a:rPr>
              <a:t> “</a:t>
            </a:r>
            <a:r>
              <a:rPr lang="en-GB" sz="2000" b="1" i="1" kern="0" dirty="0">
                <a:solidFill>
                  <a:schemeClr val="tx2"/>
                </a:solidFill>
              </a:rPr>
              <a:t>Why should I not worship Him who has originated me, and to whom you shall be brought back?” [22]</a:t>
            </a:r>
          </a:p>
          <a:p>
            <a:endParaRPr lang="en-GB" sz="2000" b="1" i="1" kern="0" dirty="0">
              <a:solidFill>
                <a:schemeClr val="tx2"/>
              </a:solidFill>
            </a:endParaRPr>
          </a:p>
          <a:p>
            <a:r>
              <a:rPr lang="en-GB" sz="2000" kern="0" dirty="0">
                <a:solidFill>
                  <a:schemeClr val="tx2"/>
                </a:solidFill>
              </a:rPr>
              <a:t>The people of the town believed in Allah (SWT) as the all-Powerful Creator; however, they worshipped various demi-gods in their everyday lives, because they believed that the all-Powerful Creator was too transcendent to help them. Instead, the demi-gods would help them with their everyday needs if they worshipped them instead. </a:t>
            </a:r>
          </a:p>
          <a:p>
            <a:endParaRPr lang="en-GB" sz="2000" kern="0" dirty="0">
              <a:solidFill>
                <a:schemeClr val="tx2"/>
              </a:solidFill>
            </a:endParaRPr>
          </a:p>
          <a:p>
            <a:pPr marL="0" indent="0">
              <a:buFont typeface="Century Gothic" pitchFamily="34" charset="0"/>
              <a:buNone/>
            </a:pPr>
            <a:endParaRPr lang="en-GB" sz="1600" kern="0" dirty="0"/>
          </a:p>
          <a:p>
            <a:endParaRPr lang="en-GB" sz="1600" kern="0" dirty="0"/>
          </a:p>
          <a:p>
            <a:endParaRPr lang="en-GB" sz="1600" kern="0" dirty="0"/>
          </a:p>
          <a:p>
            <a:endParaRPr lang="en-GB" sz="1600" kern="0" dirty="0"/>
          </a:p>
        </p:txBody>
      </p:sp>
    </p:spTree>
    <p:extLst>
      <p:ext uri="{BB962C8B-B14F-4D97-AF65-F5344CB8AC3E}">
        <p14:creationId xmlns:p14="http://schemas.microsoft.com/office/powerpoint/2010/main" val="84195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FFFF00"/>
            </a:gs>
            <a:gs pos="0">
              <a:srgbClr val="FFFFCC"/>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pic>
        <p:nvPicPr>
          <p:cNvPr id="8" name="Picture 2" descr="https://gregmiller21stcenturyleadership.files.wordpress.com/2012/05/reflection-s1llc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652" y="1412776"/>
            <a:ext cx="5401359"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4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99FF"/>
            </a:gs>
            <a:gs pos="0">
              <a:srgbClr val="FF3399"/>
            </a:gs>
            <a:gs pos="100000">
              <a:srgbClr val="FFFFC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83568" y="1052736"/>
            <a:ext cx="7622232" cy="5917842"/>
          </a:xfrm>
          <a:prstGeom prst="rect">
            <a:avLst/>
          </a:prstGeom>
        </p:spPr>
        <p:txBody>
          <a:bodyPr>
            <a:noAutofit/>
          </a:bodyPr>
          <a:lst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a:lstStyle>
          <a:p>
            <a:endParaRPr lang="en-GB" sz="2000" kern="0" dirty="0">
              <a:solidFill>
                <a:schemeClr val="tx1"/>
              </a:solidFill>
            </a:endParaRPr>
          </a:p>
        </p:txBody>
      </p:sp>
      <p:sp>
        <p:nvSpPr>
          <p:cNvPr id="4" name="Title 1"/>
          <p:cNvSpPr txBox="1">
            <a:spLocks/>
          </p:cNvSpPr>
          <p:nvPr/>
        </p:nvSpPr>
        <p:spPr>
          <a:xfrm>
            <a:off x="838200" y="206062"/>
            <a:ext cx="7910264" cy="486634"/>
          </a:xfrm>
          <a:prstGeom prst="rect">
            <a:avLst/>
          </a:prstGeom>
        </p:spPr>
        <p:txBody>
          <a:bodyPr/>
          <a:lst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a:lstStyle>
          <a:p>
            <a:endParaRPr lang="en-GB" b="1" kern="0" dirty="0">
              <a:latin typeface="+mn-lt"/>
            </a:endParaRPr>
          </a:p>
        </p:txBody>
      </p:sp>
      <p:sp>
        <p:nvSpPr>
          <p:cNvPr id="5" name="Rectangle 4"/>
          <p:cNvSpPr/>
          <p:nvPr/>
        </p:nvSpPr>
        <p:spPr>
          <a:xfrm>
            <a:off x="755576" y="1249590"/>
            <a:ext cx="7632848" cy="4401205"/>
          </a:xfrm>
          <a:prstGeom prst="rect">
            <a:avLst/>
          </a:prstGeom>
        </p:spPr>
        <p:txBody>
          <a:bodyPr wrap="square">
            <a:spAutoFit/>
          </a:bodyPr>
          <a:lstStyle/>
          <a:p>
            <a:pPr lvl="0"/>
            <a:r>
              <a:rPr lang="en-GB" sz="2400" b="1" dirty="0">
                <a:solidFill>
                  <a:srgbClr val="000000"/>
                </a:solidFill>
              </a:rPr>
              <a:t>Lesson 6</a:t>
            </a:r>
          </a:p>
          <a:p>
            <a:pPr lvl="0"/>
            <a:endParaRPr lang="en-GB" sz="2400" b="1" dirty="0">
              <a:solidFill>
                <a:srgbClr val="000000"/>
              </a:solidFill>
            </a:endParaRPr>
          </a:p>
          <a:p>
            <a:r>
              <a:rPr lang="en-GB" sz="2400" b="1" dirty="0">
                <a:solidFill>
                  <a:srgbClr val="000000"/>
                </a:solidFill>
              </a:rPr>
              <a:t>LO: </a:t>
            </a:r>
            <a:r>
              <a:rPr lang="en-GB" sz="2400" b="1" dirty="0"/>
              <a:t>Look into verses 25-27</a:t>
            </a:r>
            <a:endParaRPr lang="en-GB" sz="2400" b="1" dirty="0">
              <a:solidFill>
                <a:srgbClr val="000000"/>
              </a:solidFill>
            </a:endParaRPr>
          </a:p>
          <a:p>
            <a:pPr lvl="0"/>
            <a:endParaRPr lang="en-GB" sz="2400" b="1" dirty="0">
              <a:solidFill>
                <a:srgbClr val="000000"/>
              </a:solidFill>
            </a:endParaRPr>
          </a:p>
          <a:p>
            <a:pPr eaLnBrk="1" hangingPunct="1"/>
            <a:r>
              <a:rPr lang="en-GB" altLang="en-US" sz="2400" b="1" u="sng" dirty="0"/>
              <a:t>Starter:</a:t>
            </a:r>
          </a:p>
          <a:p>
            <a:pPr eaLnBrk="1" hangingPunct="1"/>
            <a:endParaRPr lang="en-GB" altLang="en-US" sz="2400" b="1" u="sng" dirty="0"/>
          </a:p>
          <a:p>
            <a:pPr eaLnBrk="1" hangingPunct="1"/>
            <a:r>
              <a:rPr lang="en-GB" altLang="en-US" sz="2400" dirty="0"/>
              <a:t>Get students to</a:t>
            </a:r>
          </a:p>
          <a:p>
            <a:pPr eaLnBrk="1" hangingPunct="1"/>
            <a:r>
              <a:rPr lang="en-GB" altLang="en-US" sz="2400" dirty="0"/>
              <a:t>Play ‘continue the verse’.</a:t>
            </a:r>
          </a:p>
          <a:p>
            <a:pPr eaLnBrk="1" hangingPunct="1"/>
            <a:r>
              <a:rPr lang="en-GB" altLang="en-US" sz="2400" dirty="0"/>
              <a:t>(</a:t>
            </a:r>
            <a:r>
              <a:rPr lang="en-GB" altLang="en-US" sz="1600" dirty="0"/>
              <a:t>see notes on how to play)</a:t>
            </a:r>
          </a:p>
          <a:p>
            <a:pPr eaLnBrk="1" hangingPunct="1"/>
            <a:endParaRPr lang="en-GB" altLang="en-US" sz="1600" dirty="0"/>
          </a:p>
          <a:p>
            <a:pPr eaLnBrk="1" hangingPunct="1"/>
            <a:r>
              <a:rPr lang="en-GB" altLang="en-US" sz="2400" dirty="0"/>
              <a:t>Quick recap on what covered so far</a:t>
            </a:r>
            <a:endParaRPr lang="en-GB" altLang="en-US" sz="2800" dirty="0"/>
          </a:p>
          <a:p>
            <a:pPr eaLnBrk="1" hangingPunct="1"/>
            <a:endParaRPr lang="en-GB" altLang="en-US" sz="2400" b="1" u="sn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85406"/>
            <a:ext cx="343576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119601"/>
      </p:ext>
    </p:extLst>
  </p:cSld>
  <p:clrMapOvr>
    <a:masterClrMapping/>
  </p:clrMapOvr>
</p:sld>
</file>

<file path=ppt/theme/theme1.xml><?xml version="1.0" encoding="utf-8"?>
<a:theme xmlns:a="http://schemas.openxmlformats.org/drawingml/2006/main" name="Vertical and Horizontal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8758</TotalTime>
  <Words>915</Words>
  <Application>Microsoft Office PowerPoint</Application>
  <PresentationFormat>On-screen Show (4:3)</PresentationFormat>
  <Paragraphs>116</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굴림</vt:lpstr>
      <vt:lpstr>Times New Roman</vt:lpstr>
      <vt:lpstr>Vertical and Horizontal design template</vt:lpstr>
      <vt:lpstr>Quran Appreciation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Tehsina</dc:creator>
  <cp:lastModifiedBy>Rumina Hashmani</cp:lastModifiedBy>
  <cp:revision>148</cp:revision>
  <dcterms:created xsi:type="dcterms:W3CDTF">2017-01-04T23:08:14Z</dcterms:created>
  <dcterms:modified xsi:type="dcterms:W3CDTF">2017-02-04T13:30:34Z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TC100690401033</vt:lpwstr>
  </property>
</Properties>
</file>