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6"/>
  </p:notesMasterIdLst>
  <p:sldIdLst>
    <p:sldId id="256" r:id="rId2"/>
    <p:sldId id="273" r:id="rId3"/>
    <p:sldId id="274" r:id="rId4"/>
    <p:sldId id="275" r:id="rId5"/>
    <p:sldId id="276" r:id="rId6"/>
    <p:sldId id="289" r:id="rId7"/>
    <p:sldId id="291" r:id="rId8"/>
    <p:sldId id="277" r:id="rId9"/>
    <p:sldId id="278" r:id="rId10"/>
    <p:sldId id="279" r:id="rId11"/>
    <p:sldId id="280" r:id="rId12"/>
    <p:sldId id="281" r:id="rId13"/>
    <p:sldId id="282" r:id="rId14"/>
    <p:sldId id="283" r:id="rId15"/>
    <p:sldId id="284" r:id="rId16"/>
    <p:sldId id="285" r:id="rId17"/>
    <p:sldId id="286" r:id="rId18"/>
    <p:sldId id="287" r:id="rId19"/>
    <p:sldId id="288" r:id="rId20"/>
    <p:sldId id="257" r:id="rId21"/>
    <p:sldId id="260" r:id="rId22"/>
    <p:sldId id="258" r:id="rId23"/>
    <p:sldId id="259" r:id="rId24"/>
    <p:sldId id="261" r:id="rId25"/>
    <p:sldId id="262" r:id="rId26"/>
    <p:sldId id="263" r:id="rId27"/>
    <p:sldId id="264" r:id="rId28"/>
    <p:sldId id="265" r:id="rId29"/>
    <p:sldId id="266" r:id="rId30"/>
    <p:sldId id="267" r:id="rId31"/>
    <p:sldId id="268" r:id="rId32"/>
    <p:sldId id="269" r:id="rId33"/>
    <p:sldId id="270" r:id="rId34"/>
    <p:sldId id="271" r:id="rId35"/>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8" d="100"/>
          <a:sy n="78" d="100"/>
        </p:scale>
        <p:origin x="-276" y="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575E5185-2A43-4FFA-8ED2-CE9A459B9ABD}" type="datetimeFigureOut">
              <a:rPr lang="en-GB" smtClean="0"/>
              <a:t>14/05/2017</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EDCD67EE-DFAD-4194-9203-FDD93FE59C37}" type="slidenum">
              <a:rPr lang="en-GB" smtClean="0"/>
              <a:t>‹#›</a:t>
            </a:fld>
            <a:endParaRPr lang="en-GB"/>
          </a:p>
        </p:txBody>
      </p:sp>
    </p:spTree>
    <p:extLst>
      <p:ext uri="{BB962C8B-B14F-4D97-AF65-F5344CB8AC3E}">
        <p14:creationId xmlns:p14="http://schemas.microsoft.com/office/powerpoint/2010/main" val="940809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DCD67EE-DFAD-4194-9203-FDD93FE59C37}" type="slidenum">
              <a:rPr lang="en-GB" smtClean="0"/>
              <a:t>9</a:t>
            </a:fld>
            <a:endParaRPr lang="en-GB"/>
          </a:p>
        </p:txBody>
      </p:sp>
    </p:spTree>
    <p:extLst>
      <p:ext uri="{BB962C8B-B14F-4D97-AF65-F5344CB8AC3E}">
        <p14:creationId xmlns:p14="http://schemas.microsoft.com/office/powerpoint/2010/main" val="3317351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powerpointstyles.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8" name="Text Box 34"/>
          <p:cNvSpPr txBox="1">
            <a:spLocks noChangeArrowheads="1"/>
          </p:cNvSpPr>
          <p:nvPr/>
        </p:nvSpPr>
        <p:spPr bwMode="auto">
          <a:xfrm>
            <a:off x="3348038" y="6237288"/>
            <a:ext cx="2457450" cy="366712"/>
          </a:xfrm>
          <a:prstGeom prst="rect">
            <a:avLst/>
          </a:prstGeom>
          <a:noFill/>
          <a:ln w="9525">
            <a:noFill/>
            <a:miter lim="800000"/>
            <a:headEnd/>
            <a:tailEnd/>
          </a:ln>
          <a:effectLst/>
        </p:spPr>
        <p:txBody>
          <a:bodyPr wrap="none">
            <a:spAutoFit/>
          </a:bodyPr>
          <a:lstStyle/>
          <a:p>
            <a:r>
              <a:rPr lang="fr-FR">
                <a:hlinkClick r:id="rId13"/>
              </a:rPr>
              <a:t>Powerpoint Templates</a:t>
            </a:r>
            <a:endParaRPr lang="fr-FR"/>
          </a:p>
        </p:txBody>
      </p:sp>
      <p:pic>
        <p:nvPicPr>
          <p:cNvPr id="1057" name="Picture 33" descr="Savdsfgdgzopjgizejio gze gzeiogzens titre-1"/>
          <p:cNvPicPr>
            <a:picLocks noChangeAspect="1" noChangeArrowheads="1"/>
          </p:cNvPicPr>
          <p:nvPr/>
        </p:nvPicPr>
        <p:blipFill>
          <a:blip r:embed="rId14" cstate="print"/>
          <a:srcRect/>
          <a:stretch>
            <a:fillRect/>
          </a:stretch>
        </p:blipFill>
        <p:spPr bwMode="auto">
          <a:xfrm>
            <a:off x="0" y="0"/>
            <a:ext cx="9144000" cy="6858000"/>
          </a:xfrm>
          <a:prstGeom prst="rect">
            <a:avLst/>
          </a:prstGeom>
          <a:noFill/>
        </p:spPr>
      </p:pic>
      <p:sp>
        <p:nvSpPr>
          <p:cNvPr id="1032" name="Text Box 8"/>
          <p:cNvSpPr txBox="1">
            <a:spLocks noChangeArrowheads="1"/>
          </p:cNvSpPr>
          <p:nvPr/>
        </p:nvSpPr>
        <p:spPr bwMode="auto">
          <a:xfrm>
            <a:off x="7962900" y="6446838"/>
            <a:ext cx="1073150" cy="366712"/>
          </a:xfrm>
          <a:prstGeom prst="rect">
            <a:avLst/>
          </a:prstGeom>
          <a:noFill/>
          <a:ln w="9525">
            <a:noFill/>
            <a:miter lim="800000"/>
            <a:headEnd/>
            <a:tailEnd/>
          </a:ln>
          <a:effectLst/>
        </p:spPr>
        <p:txBody>
          <a:bodyPr wrap="none">
            <a:spAutoFit/>
          </a:bodyPr>
          <a:lstStyle/>
          <a:p>
            <a:r>
              <a:rPr lang="fr-FR" b="1">
                <a:solidFill>
                  <a:srgbClr val="C33434"/>
                </a:solidFill>
              </a:rPr>
              <a:t>Page </a:t>
            </a:r>
            <a:fld id="{603BC32E-5692-47B9-B384-0F51FF43DA7B}" type="slidenum">
              <a:rPr lang="fr-FR" b="1">
                <a:solidFill>
                  <a:srgbClr val="C33434"/>
                </a:solidFill>
              </a:rPr>
              <a:pPr/>
              <a:t>‹#›</a:t>
            </a:fld>
            <a:endParaRPr lang="fr-FR" b="1">
              <a:solidFill>
                <a:srgbClr val="C33434"/>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SDcHI8YFQ4w" TargetMode="External"/><Relationship Id="rId2" Type="http://schemas.openxmlformats.org/officeDocument/2006/relationships/hyperlink" Target="http://www.youtube.com/watch?v=slIeaNr-rRM" TargetMode="External"/><Relationship Id="rId1" Type="http://schemas.openxmlformats.org/officeDocument/2006/relationships/slideLayout" Target="../slideLayouts/slideLayout2.xml"/><Relationship Id="rId4" Type="http://schemas.openxmlformats.org/officeDocument/2006/relationships/hyperlink" Target="http://www.youtube.com/watch?v=dI2LF-Te-fE"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Stay Safe</a:t>
            </a:r>
            <a:endParaRPr lang="en-GB" dirty="0"/>
          </a:p>
        </p:txBody>
      </p:sp>
      <p:sp>
        <p:nvSpPr>
          <p:cNvPr id="3" name="Subtitle 2"/>
          <p:cNvSpPr>
            <a:spLocks noGrp="1"/>
          </p:cNvSpPr>
          <p:nvPr>
            <p:ph type="subTitle" idx="1"/>
          </p:nvPr>
        </p:nvSpPr>
        <p:spPr/>
        <p:txBody>
          <a:bodyPr/>
          <a:lstStyle/>
          <a:p>
            <a:r>
              <a:rPr lang="en-GB" dirty="0" smtClean="0"/>
              <a:t>Anti-bullying</a:t>
            </a:r>
          </a:p>
          <a:p>
            <a:r>
              <a:rPr lang="en-GB" dirty="0" smtClean="0"/>
              <a:t>Session 1</a:t>
            </a:r>
          </a:p>
        </p:txBody>
      </p:sp>
      <p:pic>
        <p:nvPicPr>
          <p:cNvPr id="4" name="Picture 2" descr="C:\Users\hhu\Desktop\stay safe dimension day\imagesCATU2VB8.jpg"/>
          <p:cNvPicPr>
            <a:picLocks noChangeAspect="1" noChangeArrowheads="1"/>
          </p:cNvPicPr>
          <p:nvPr/>
        </p:nvPicPr>
        <p:blipFill>
          <a:blip r:embed="rId2" cstate="print"/>
          <a:srcRect/>
          <a:stretch>
            <a:fillRect/>
          </a:stretch>
        </p:blipFill>
        <p:spPr bwMode="auto">
          <a:xfrm>
            <a:off x="6300192" y="1412776"/>
            <a:ext cx="2190750" cy="208597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412776"/>
            <a:ext cx="8229600" cy="5112568"/>
          </a:xfrm>
        </p:spPr>
        <p:txBody>
          <a:bodyPr>
            <a:normAutofit fontScale="92500" lnSpcReduction="10000"/>
          </a:bodyPr>
          <a:lstStyle/>
          <a:p>
            <a:pPr>
              <a:buNone/>
            </a:pPr>
            <a:r>
              <a:rPr lang="en-GB" dirty="0" smtClean="0">
                <a:solidFill>
                  <a:srgbClr val="7030A0"/>
                </a:solidFill>
              </a:rPr>
              <a:t>2. My grades at school have gone right down and I'm bunking off when my mum's at work because I can't face all the lessons I have with the bullies. I'm being called names about my weight and I have nobody to go around with at break. When I sit down with my packed lunch the others get up and move away. I'm taking so much time off that my mum is going to find out soon. I've told my head of year and she spoke to them but they're still doing it. This is making me feel very depressed.</a:t>
            </a:r>
            <a:endParaRPr lang="en-GB" dirty="0"/>
          </a:p>
        </p:txBody>
      </p:sp>
      <p:sp>
        <p:nvSpPr>
          <p:cNvPr id="6" name="Title 1"/>
          <p:cNvSpPr>
            <a:spLocks noGrp="1"/>
          </p:cNvSpPr>
          <p:nvPr>
            <p:ph type="title"/>
          </p:nvPr>
        </p:nvSpPr>
        <p:spPr>
          <a:xfrm>
            <a:off x="457200" y="274638"/>
            <a:ext cx="8229600" cy="1143000"/>
          </a:xfrm>
        </p:spPr>
        <p:txBody>
          <a:bodyPr/>
          <a:lstStyle/>
          <a:p>
            <a:r>
              <a:rPr lang="en-GB" dirty="0" smtClean="0"/>
              <a:t>What would you do?</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2776"/>
            <a:ext cx="8229600" cy="5256584"/>
          </a:xfrm>
        </p:spPr>
        <p:txBody>
          <a:bodyPr>
            <a:normAutofit/>
          </a:bodyPr>
          <a:lstStyle/>
          <a:p>
            <a:pPr>
              <a:buNone/>
            </a:pPr>
            <a:r>
              <a:rPr lang="en-GB" dirty="0" smtClean="0"/>
              <a:t>3. I'm aged 12 and I'm not getting bullied at school but I get threats from an older girl who goes to my school and lives in my street. We used to be really friendly but we fell out. I get nasty calls on my phone and takeaways and taxis sent to our house. I know she and her friends are behind it because sometimes she's says things in the texts that no one else could know.</a:t>
            </a:r>
            <a:endParaRPr lang="en-GB" dirty="0"/>
          </a:p>
        </p:txBody>
      </p:sp>
      <p:sp>
        <p:nvSpPr>
          <p:cNvPr id="5" name="Title 1"/>
          <p:cNvSpPr>
            <a:spLocks noGrp="1"/>
          </p:cNvSpPr>
          <p:nvPr>
            <p:ph type="title"/>
          </p:nvPr>
        </p:nvSpPr>
        <p:spPr/>
        <p:txBody>
          <a:bodyPr/>
          <a:lstStyle/>
          <a:p>
            <a:r>
              <a:rPr lang="en-GB" dirty="0" smtClean="0"/>
              <a:t>What would you do?</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56792"/>
            <a:ext cx="8229600" cy="5112568"/>
          </a:xfrm>
        </p:spPr>
        <p:txBody>
          <a:bodyPr>
            <a:normAutofit/>
          </a:bodyPr>
          <a:lstStyle/>
          <a:p>
            <a:pPr>
              <a:buNone/>
            </a:pPr>
            <a:r>
              <a:rPr lang="en-GB" dirty="0" smtClean="0">
                <a:solidFill>
                  <a:srgbClr val="7030A0"/>
                </a:solidFill>
              </a:rPr>
              <a:t>4. I'm 14 and I can't face school any more. I want to move to a new one because it can't be any worse than this. I'm always on my own at break and I've got nobody to go around with. I've fallen out with my friends and they're going around with someone who used to bully me.</a:t>
            </a:r>
            <a:endParaRPr lang="en-GB" dirty="0"/>
          </a:p>
        </p:txBody>
      </p:sp>
      <p:sp>
        <p:nvSpPr>
          <p:cNvPr id="5" name="Title 1"/>
          <p:cNvSpPr>
            <a:spLocks noGrp="1"/>
          </p:cNvSpPr>
          <p:nvPr>
            <p:ph type="title"/>
          </p:nvPr>
        </p:nvSpPr>
        <p:spPr/>
        <p:txBody>
          <a:bodyPr/>
          <a:lstStyle/>
          <a:p>
            <a:r>
              <a:rPr lang="en-GB" dirty="0" smtClean="0"/>
              <a:t>What would you do?</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904656"/>
          </a:xfrm>
        </p:spPr>
        <p:txBody>
          <a:bodyPr>
            <a:normAutofit/>
          </a:bodyPr>
          <a:lstStyle/>
          <a:p>
            <a:pPr>
              <a:buNone/>
            </a:pPr>
            <a:endParaRPr lang="en-GB" sz="2800" dirty="0" smtClean="0"/>
          </a:p>
          <a:p>
            <a:pPr>
              <a:buNone/>
            </a:pPr>
            <a:r>
              <a:rPr lang="en-GB" sz="2800" dirty="0" smtClean="0"/>
              <a:t>5. I go to a school with not many pupils from different backgrounds so I stand out. I'm often called names, jokes are told about me and I'm told to go back to where I came from.  This is my home! I was born here!</a:t>
            </a:r>
          </a:p>
          <a:p>
            <a:pPr>
              <a:buNone/>
            </a:pPr>
            <a:r>
              <a:rPr lang="en-GB" sz="2800" dirty="0" smtClean="0"/>
              <a:t>My family don't know what's being said to me and I don't want to upset them by telling them. They don't speak English very well and they might not be able to sort it out for me.</a:t>
            </a:r>
          </a:p>
          <a:p>
            <a:endParaRPr lang="en-GB" sz="2800" dirty="0"/>
          </a:p>
        </p:txBody>
      </p:sp>
      <p:sp>
        <p:nvSpPr>
          <p:cNvPr id="5" name="Title 1"/>
          <p:cNvSpPr>
            <a:spLocks noGrp="1"/>
          </p:cNvSpPr>
          <p:nvPr>
            <p:ph type="title"/>
          </p:nvPr>
        </p:nvSpPr>
        <p:spPr/>
        <p:txBody>
          <a:bodyPr/>
          <a:lstStyle/>
          <a:p>
            <a:r>
              <a:rPr lang="en-GB" dirty="0" smtClean="0"/>
              <a:t>What would you do?</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904656"/>
          </a:xfrm>
        </p:spPr>
        <p:txBody>
          <a:bodyPr>
            <a:normAutofit/>
          </a:bodyPr>
          <a:lstStyle/>
          <a:p>
            <a:pPr>
              <a:buNone/>
            </a:pPr>
            <a:endParaRPr lang="en-GB" dirty="0" smtClean="0"/>
          </a:p>
          <a:p>
            <a:pPr>
              <a:buNone/>
            </a:pPr>
            <a:r>
              <a:rPr lang="en-GB" dirty="0" smtClean="0">
                <a:solidFill>
                  <a:srgbClr val="7030A0"/>
                </a:solidFill>
              </a:rPr>
              <a:t>6. There's a lot of fighting on my school bus and there's an older boy who keeps calling me names and having a go at me. My mum says she can't keep leaving work early to pick me up but I'm afraid of what might happen. I live quite a way from the bus stop and I keep thinking the bullies can get me on the way home too.</a:t>
            </a:r>
          </a:p>
          <a:p>
            <a:endParaRPr lang="en-GB" dirty="0"/>
          </a:p>
        </p:txBody>
      </p:sp>
      <p:sp>
        <p:nvSpPr>
          <p:cNvPr id="5" name="Title 1"/>
          <p:cNvSpPr>
            <a:spLocks noGrp="1"/>
          </p:cNvSpPr>
          <p:nvPr>
            <p:ph type="title"/>
          </p:nvPr>
        </p:nvSpPr>
        <p:spPr/>
        <p:txBody>
          <a:bodyPr/>
          <a:lstStyle/>
          <a:p>
            <a:r>
              <a:rPr lang="en-GB" dirty="0" smtClean="0"/>
              <a:t>What would you do?</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Consequences</a:t>
            </a:r>
            <a:endParaRPr lang="en-GB" dirty="0"/>
          </a:p>
        </p:txBody>
      </p:sp>
      <p:sp>
        <p:nvSpPr>
          <p:cNvPr id="3" name="Content Placeholder 2"/>
          <p:cNvSpPr>
            <a:spLocks noGrp="1"/>
          </p:cNvSpPr>
          <p:nvPr>
            <p:ph idx="1"/>
          </p:nvPr>
        </p:nvSpPr>
        <p:spPr/>
        <p:txBody>
          <a:bodyPr>
            <a:normAutofit fontScale="70000" lnSpcReduction="20000"/>
          </a:bodyPr>
          <a:lstStyle/>
          <a:p>
            <a:pPr>
              <a:buNone/>
            </a:pPr>
            <a:r>
              <a:rPr lang="en-GB" dirty="0" smtClean="0"/>
              <a:t>Low self- esteem                                           Poor self- image</a:t>
            </a:r>
          </a:p>
          <a:p>
            <a:pPr>
              <a:buNone/>
            </a:pPr>
            <a:endParaRPr lang="en-GB" dirty="0" smtClean="0"/>
          </a:p>
          <a:p>
            <a:pPr>
              <a:buNone/>
            </a:pPr>
            <a:r>
              <a:rPr lang="en-GB" dirty="0" smtClean="0"/>
              <a:t>Poor grades                                                   School refusal</a:t>
            </a:r>
          </a:p>
          <a:p>
            <a:pPr>
              <a:buNone/>
            </a:pPr>
            <a:endParaRPr lang="en-GB" dirty="0" smtClean="0"/>
          </a:p>
          <a:p>
            <a:pPr>
              <a:buNone/>
            </a:pPr>
            <a:r>
              <a:rPr lang="en-GB" dirty="0" smtClean="0"/>
              <a:t>Self- harm                                                         Depression</a:t>
            </a:r>
          </a:p>
          <a:p>
            <a:pPr>
              <a:buNone/>
            </a:pPr>
            <a:endParaRPr lang="en-GB" dirty="0" smtClean="0"/>
          </a:p>
          <a:p>
            <a:pPr>
              <a:buNone/>
            </a:pPr>
            <a:r>
              <a:rPr lang="en-GB" dirty="0" smtClean="0"/>
              <a:t>Withdrawal                                                      Isolation</a:t>
            </a:r>
          </a:p>
          <a:p>
            <a:pPr>
              <a:buNone/>
            </a:pPr>
            <a:endParaRPr lang="en-GB" dirty="0" smtClean="0"/>
          </a:p>
          <a:p>
            <a:pPr>
              <a:buNone/>
            </a:pPr>
            <a:r>
              <a:rPr lang="en-GB" dirty="0" smtClean="0"/>
              <a:t>Weight loss/ gain                                              Lack of sleep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a:bodyPr>
          <a:lstStyle/>
          <a:p>
            <a:r>
              <a:rPr lang="en-GB" sz="2800" dirty="0" smtClean="0"/>
              <a:t>Statistics</a:t>
            </a:r>
            <a:endParaRPr lang="en-GB" sz="2800" dirty="0"/>
          </a:p>
        </p:txBody>
      </p:sp>
      <p:sp>
        <p:nvSpPr>
          <p:cNvPr id="3" name="Content Placeholder 2"/>
          <p:cNvSpPr>
            <a:spLocks noGrp="1"/>
          </p:cNvSpPr>
          <p:nvPr>
            <p:ph idx="1"/>
          </p:nvPr>
        </p:nvSpPr>
        <p:spPr>
          <a:xfrm>
            <a:off x="457200" y="764704"/>
            <a:ext cx="8229600" cy="5361459"/>
          </a:xfrm>
        </p:spPr>
        <p:txBody>
          <a:bodyPr>
            <a:normAutofit fontScale="47500" lnSpcReduction="20000"/>
          </a:bodyPr>
          <a:lstStyle/>
          <a:p>
            <a:pPr>
              <a:buNone/>
            </a:pPr>
            <a:endParaRPr lang="en-GB" dirty="0" smtClean="0"/>
          </a:p>
          <a:p>
            <a:pPr>
              <a:buNone/>
            </a:pPr>
            <a:r>
              <a:rPr lang="en-GB" b="1" dirty="0" smtClean="0"/>
              <a:t>69% </a:t>
            </a:r>
            <a:r>
              <a:rPr lang="en-GB" dirty="0" smtClean="0"/>
              <a:t>of children in the UK report being bullied</a:t>
            </a:r>
          </a:p>
          <a:p>
            <a:pPr>
              <a:buNone/>
            </a:pPr>
            <a:endParaRPr lang="en-GB" dirty="0" smtClean="0"/>
          </a:p>
          <a:p>
            <a:pPr>
              <a:buNone/>
            </a:pPr>
            <a:r>
              <a:rPr lang="en-GB" b="1" dirty="0" smtClean="0"/>
              <a:t>87% </a:t>
            </a:r>
            <a:r>
              <a:rPr lang="en-GB" dirty="0" smtClean="0"/>
              <a:t>of parents report that their child had been bullied in the past 12 months</a:t>
            </a:r>
          </a:p>
          <a:p>
            <a:pPr>
              <a:buNone/>
            </a:pPr>
            <a:endParaRPr lang="en-GB" dirty="0" smtClean="0"/>
          </a:p>
          <a:p>
            <a:pPr>
              <a:buNone/>
            </a:pPr>
            <a:r>
              <a:rPr lang="en-GB" b="1" dirty="0" smtClean="0"/>
              <a:t>20% </a:t>
            </a:r>
            <a:r>
              <a:rPr lang="en-GB" dirty="0" smtClean="0"/>
              <a:t>report bullying others</a:t>
            </a:r>
          </a:p>
          <a:p>
            <a:pPr>
              <a:buNone/>
            </a:pPr>
            <a:endParaRPr lang="en-GB" dirty="0" smtClean="0"/>
          </a:p>
          <a:p>
            <a:pPr>
              <a:buNone/>
            </a:pPr>
            <a:r>
              <a:rPr lang="en-GB" b="1" dirty="0" smtClean="0"/>
              <a:t>85% </a:t>
            </a:r>
            <a:r>
              <a:rPr lang="en-GB" dirty="0" smtClean="0"/>
              <a:t>had witnessed bullying </a:t>
            </a:r>
          </a:p>
          <a:p>
            <a:pPr>
              <a:buNone/>
            </a:pPr>
            <a:endParaRPr lang="en-GB" dirty="0" smtClean="0"/>
          </a:p>
          <a:p>
            <a:pPr>
              <a:buNone/>
            </a:pPr>
            <a:r>
              <a:rPr lang="en-GB" b="1" dirty="0" smtClean="0"/>
              <a:t>1 in 5 </a:t>
            </a:r>
            <a:r>
              <a:rPr lang="en-GB" dirty="0" smtClean="0"/>
              <a:t>child deaths in the UK is caused by suicide..could this be due to bullying?</a:t>
            </a:r>
          </a:p>
          <a:p>
            <a:pPr>
              <a:buNone/>
            </a:pPr>
            <a:endParaRPr lang="en-GB" dirty="0" smtClean="0"/>
          </a:p>
          <a:p>
            <a:pPr>
              <a:buNone/>
            </a:pPr>
            <a:r>
              <a:rPr lang="en-GB" dirty="0" smtClean="0"/>
              <a:t>It is estimated that at least </a:t>
            </a:r>
            <a:r>
              <a:rPr lang="en-GB" b="1" dirty="0" smtClean="0"/>
              <a:t>20</a:t>
            </a:r>
            <a:r>
              <a:rPr lang="en-GB" dirty="0" smtClean="0"/>
              <a:t> children and adolescents a year commit suicide because of being bullied</a:t>
            </a:r>
          </a:p>
          <a:p>
            <a:pPr>
              <a:buNone/>
            </a:pPr>
            <a:endParaRPr lang="en-GB" dirty="0" smtClean="0"/>
          </a:p>
          <a:p>
            <a:pPr>
              <a:buNone/>
            </a:pPr>
            <a:r>
              <a:rPr lang="en-GB" dirty="0" smtClean="0"/>
              <a:t>More than </a:t>
            </a:r>
            <a:r>
              <a:rPr lang="en-GB" b="1" dirty="0" smtClean="0"/>
              <a:t>half</a:t>
            </a:r>
            <a:r>
              <a:rPr lang="en-GB" dirty="0" smtClean="0"/>
              <a:t> of those who reported being bullied had been physically hurt </a:t>
            </a:r>
          </a:p>
          <a:p>
            <a:pPr>
              <a:buNone/>
            </a:pPr>
            <a:r>
              <a:rPr lang="en-GB" dirty="0" smtClean="0"/>
              <a:t> </a:t>
            </a:r>
            <a:r>
              <a:rPr lang="en-GB" b="1" dirty="0" smtClean="0"/>
              <a:t>34% </a:t>
            </a:r>
            <a:r>
              <a:rPr lang="en-GB" dirty="0" smtClean="0"/>
              <a:t>of those physically hurt required attention from a doctor or hospital. </a:t>
            </a:r>
          </a:p>
          <a:p>
            <a:pPr>
              <a:buNone/>
            </a:pPr>
            <a:r>
              <a:rPr lang="en-GB" b="1" dirty="0" smtClean="0"/>
              <a:t>3% </a:t>
            </a:r>
            <a:r>
              <a:rPr lang="en-GB" dirty="0" smtClean="0"/>
              <a:t>of the attacks involved a weapon. </a:t>
            </a:r>
          </a:p>
          <a:p>
            <a:endParaRPr lang="en-GB" dirty="0" smtClean="0"/>
          </a:p>
          <a:p>
            <a:pPr>
              <a:buNone/>
            </a:pPr>
            <a:r>
              <a:rPr lang="en-GB" b="1" dirty="0" smtClean="0"/>
              <a:t>1 in 3 </a:t>
            </a:r>
            <a:r>
              <a:rPr lang="en-GB" dirty="0" smtClean="0"/>
              <a:t>young people who experience bullying truant from school</a:t>
            </a:r>
          </a:p>
          <a:p>
            <a:endParaRPr lang="en-GB" dirty="0" smtClean="0"/>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20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20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2000"/>
                                        <p:tgtEl>
                                          <p:spTgt spid="3">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11" end="11"/>
                                            </p:txEl>
                                          </p:spTgt>
                                        </p:tgtEl>
                                        <p:attrNameLst>
                                          <p:attrName>style.visibility</p:attrName>
                                        </p:attrNameLst>
                                      </p:cBhvr>
                                      <p:to>
                                        <p:strVal val="visible"/>
                                      </p:to>
                                    </p:set>
                                    <p:animEffect transition="in" filter="fade">
                                      <p:cBhvr>
                                        <p:cTn id="32" dur="2000"/>
                                        <p:tgtEl>
                                          <p:spTgt spid="3">
                                            <p:txEl>
                                              <p:pRg st="11" end="1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animEffect transition="in" filter="fade">
                                      <p:cBhvr>
                                        <p:cTn id="37" dur="2000"/>
                                        <p:tgtEl>
                                          <p:spTgt spid="3">
                                            <p:txEl>
                                              <p:pRg st="13" end="1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14" end="14"/>
                                            </p:txEl>
                                          </p:spTgt>
                                        </p:tgtEl>
                                        <p:attrNameLst>
                                          <p:attrName>style.visibility</p:attrName>
                                        </p:attrNameLst>
                                      </p:cBhvr>
                                      <p:to>
                                        <p:strVal val="visible"/>
                                      </p:to>
                                    </p:set>
                                    <p:animEffect transition="in" filter="fade">
                                      <p:cBhvr>
                                        <p:cTn id="42" dur="2000"/>
                                        <p:tgtEl>
                                          <p:spTgt spid="3">
                                            <p:txEl>
                                              <p:pRg st="14" end="1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15" end="15"/>
                                            </p:txEl>
                                          </p:spTgt>
                                        </p:tgtEl>
                                        <p:attrNameLst>
                                          <p:attrName>style.visibility</p:attrName>
                                        </p:attrNameLst>
                                      </p:cBhvr>
                                      <p:to>
                                        <p:strVal val="visible"/>
                                      </p:to>
                                    </p:set>
                                    <p:animEffect transition="in" filter="fade">
                                      <p:cBhvr>
                                        <p:cTn id="47" dur="2000"/>
                                        <p:tgtEl>
                                          <p:spTgt spid="3">
                                            <p:txEl>
                                              <p:pRg st="15" end="1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17" end="17"/>
                                            </p:txEl>
                                          </p:spTgt>
                                        </p:tgtEl>
                                        <p:attrNameLst>
                                          <p:attrName>style.visibility</p:attrName>
                                        </p:attrNameLst>
                                      </p:cBhvr>
                                      <p:to>
                                        <p:strVal val="visible"/>
                                      </p:to>
                                    </p:set>
                                    <p:animEffect transition="in" filter="fade">
                                      <p:cBhvr>
                                        <p:cTn id="52" dur="2000"/>
                                        <p:tgtEl>
                                          <p:spTgt spid="3">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Victims</a:t>
            </a:r>
            <a:endParaRPr lang="en-GB" dirty="0"/>
          </a:p>
        </p:txBody>
      </p:sp>
      <p:sp>
        <p:nvSpPr>
          <p:cNvPr id="3" name="Content Placeholder 2"/>
          <p:cNvSpPr>
            <a:spLocks noGrp="1"/>
          </p:cNvSpPr>
          <p:nvPr>
            <p:ph idx="1"/>
          </p:nvPr>
        </p:nvSpPr>
        <p:spPr>
          <a:xfrm>
            <a:off x="251520" y="1600200"/>
            <a:ext cx="8640960" cy="4525963"/>
          </a:xfrm>
        </p:spPr>
        <p:txBody>
          <a:bodyPr>
            <a:normAutofit/>
          </a:bodyPr>
          <a:lstStyle/>
          <a:p>
            <a:pPr algn="ctr">
              <a:buNone/>
            </a:pPr>
            <a:r>
              <a:rPr lang="en-GB" dirty="0" smtClean="0">
                <a:hlinkClick r:id="rId2"/>
              </a:rPr>
              <a:t>http://www.youtube.com/watch?v=slIeaNr-rRM</a:t>
            </a:r>
            <a:endParaRPr lang="en-GB" dirty="0" smtClean="0"/>
          </a:p>
          <a:p>
            <a:pPr algn="ctr">
              <a:buNone/>
            </a:pPr>
            <a:endParaRPr lang="en-GB" dirty="0" smtClean="0"/>
          </a:p>
          <a:p>
            <a:pPr algn="ctr">
              <a:buNone/>
            </a:pPr>
            <a:r>
              <a:rPr lang="en-GB" dirty="0" smtClean="0">
                <a:hlinkClick r:id="rId3"/>
              </a:rPr>
              <a:t>http://www.youtube.com/watch?v=SDcHI8YFQ4w</a:t>
            </a:r>
            <a:endParaRPr lang="en-GB" dirty="0" smtClean="0"/>
          </a:p>
          <a:p>
            <a:pPr>
              <a:buNone/>
            </a:pPr>
            <a:endParaRPr lang="en-GB" dirty="0" smtClean="0"/>
          </a:p>
          <a:p>
            <a:pPr algn="ctr">
              <a:buNone/>
            </a:pPr>
            <a:r>
              <a:rPr lang="en-GB" dirty="0" smtClean="0">
                <a:hlinkClick r:id="rId4"/>
              </a:rPr>
              <a:t>http://www.youtube.com/watch?v=dI2LF-Te-fE</a:t>
            </a:r>
            <a:endParaRPr lang="en-GB" dirty="0" smtClean="0"/>
          </a:p>
          <a:p>
            <a:endParaRPr lang="en-GB" dirty="0" smtClean="0"/>
          </a:p>
          <a:p>
            <a:endParaRPr lang="en-GB" dirty="0"/>
          </a:p>
        </p:txBody>
      </p:sp>
      <p:sp>
        <p:nvSpPr>
          <p:cNvPr id="4" name="Rectangle 3"/>
          <p:cNvSpPr/>
          <p:nvPr/>
        </p:nvSpPr>
        <p:spPr>
          <a:xfrm flipH="1">
            <a:off x="8028384" y="404664"/>
            <a:ext cx="45719" cy="369332"/>
          </a:xfrm>
          <a:prstGeom prst="rect">
            <a:avLst/>
          </a:prstGeom>
        </p:spPr>
        <p:txBody>
          <a:bodyPr wrap="square">
            <a:spAutoFit/>
          </a:bodyPr>
          <a:lstStyle/>
          <a:p>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What do I do?</a:t>
            </a:r>
            <a:endParaRPr lang="en-GB" sz="3600" dirty="0"/>
          </a:p>
        </p:txBody>
      </p:sp>
      <p:sp>
        <p:nvSpPr>
          <p:cNvPr id="3" name="Content Placeholder 2"/>
          <p:cNvSpPr>
            <a:spLocks noGrp="1"/>
          </p:cNvSpPr>
          <p:nvPr>
            <p:ph idx="1"/>
          </p:nvPr>
        </p:nvSpPr>
        <p:spPr>
          <a:xfrm>
            <a:off x="457200" y="1268760"/>
            <a:ext cx="8229600" cy="5400600"/>
          </a:xfrm>
        </p:spPr>
        <p:txBody>
          <a:bodyPr>
            <a:normAutofit fontScale="55000" lnSpcReduction="20000"/>
          </a:bodyPr>
          <a:lstStyle/>
          <a:p>
            <a:pPr>
              <a:buNone/>
            </a:pPr>
            <a:r>
              <a:rPr lang="en-GB" dirty="0" smtClean="0"/>
              <a:t>Tell a friend, tell a teacher and tell your parents. </a:t>
            </a:r>
          </a:p>
          <a:p>
            <a:pPr>
              <a:buNone/>
            </a:pPr>
            <a:endParaRPr lang="en-GB" dirty="0" smtClean="0"/>
          </a:p>
          <a:p>
            <a:pPr>
              <a:buNone/>
            </a:pPr>
            <a:r>
              <a:rPr lang="en-GB" dirty="0" smtClean="0"/>
              <a:t>It can be hard to do this so if you don't feel you can do it in person it might be easier to write a note.</a:t>
            </a:r>
          </a:p>
          <a:p>
            <a:pPr>
              <a:buNone/>
            </a:pPr>
            <a:endParaRPr lang="en-GB" dirty="0" smtClean="0"/>
          </a:p>
          <a:p>
            <a:pPr>
              <a:buNone/>
            </a:pPr>
            <a:r>
              <a:rPr lang="en-GB" dirty="0" smtClean="0"/>
              <a:t> Try to stay in safe areas of the school at break and lunchtime where there are plenty of other people. Bullies don't like witnesses.</a:t>
            </a:r>
          </a:p>
          <a:p>
            <a:pPr>
              <a:buNone/>
            </a:pPr>
            <a:endParaRPr lang="en-GB" dirty="0" smtClean="0"/>
          </a:p>
          <a:p>
            <a:pPr>
              <a:buNone/>
            </a:pPr>
            <a:r>
              <a:rPr lang="en-GB" dirty="0" smtClean="0"/>
              <a:t> If you are hurt at school, tell a teacher immediately and ask for it to be written down. Make sure you tell your parents.</a:t>
            </a:r>
          </a:p>
          <a:p>
            <a:pPr>
              <a:buNone/>
            </a:pPr>
            <a:endParaRPr lang="en-GB" dirty="0" smtClean="0"/>
          </a:p>
          <a:p>
            <a:pPr>
              <a:buNone/>
            </a:pPr>
            <a:r>
              <a:rPr lang="en-GB" dirty="0" smtClean="0"/>
              <a:t>Your form tutor, head of house or guidance manager needs to know what is going on. Try to find a time to tell him/her when it won't be noticeable. You could stay behind on the pretext of needing help with some work.</a:t>
            </a:r>
          </a:p>
          <a:p>
            <a:pPr>
              <a:buNone/>
            </a:pPr>
            <a:endParaRPr lang="en-GB" dirty="0" smtClean="0"/>
          </a:p>
          <a:p>
            <a:pPr>
              <a:buNone/>
            </a:pPr>
            <a:r>
              <a:rPr lang="en-GB" dirty="0" smtClean="0">
                <a:solidFill>
                  <a:srgbClr val="7030A0"/>
                </a:solidFill>
              </a:rPr>
              <a:t>Use school Speak Up system available on home page during term time</a:t>
            </a:r>
          </a:p>
          <a:p>
            <a:pPr>
              <a:buNone/>
            </a:pPr>
            <a:endParaRPr lang="en-GB" dirty="0" smtClean="0"/>
          </a:p>
          <a:p>
            <a:pPr algn="ctr">
              <a:buNone/>
            </a:pPr>
            <a:r>
              <a:rPr lang="en-GB" b="1" dirty="0" smtClean="0"/>
              <a:t>When you started school in year 7 you signed an anti-bullying contract</a:t>
            </a:r>
          </a:p>
          <a:p>
            <a:pPr algn="ctr">
              <a:buNone/>
            </a:pPr>
            <a:r>
              <a:rPr lang="en-GB" b="1" dirty="0" smtClean="0"/>
              <a:t>WHTC has a ZERO TOLERANCE policy on bullying...we will help you </a:t>
            </a:r>
            <a:endParaRPr lang="en-GB"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20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2000"/>
                                        <p:tgtEl>
                                          <p:spTgt spid="3">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fade">
                                      <p:cBhvr>
                                        <p:cTn id="37" dur="2000"/>
                                        <p:tgtEl>
                                          <p:spTgt spid="3">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13" end="13"/>
                                            </p:txEl>
                                          </p:spTgt>
                                        </p:tgtEl>
                                        <p:attrNameLst>
                                          <p:attrName>style.visibility</p:attrName>
                                        </p:attrNameLst>
                                      </p:cBhvr>
                                      <p:to>
                                        <p:strVal val="visible"/>
                                      </p:to>
                                    </p:set>
                                    <p:animEffect transition="in" filter="fade">
                                      <p:cBhvr>
                                        <p:cTn id="42" dur="20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Stay Safe</a:t>
            </a:r>
            <a:endParaRPr lang="en-GB" dirty="0"/>
          </a:p>
        </p:txBody>
      </p:sp>
      <p:sp>
        <p:nvSpPr>
          <p:cNvPr id="3" name="Subtitle 2"/>
          <p:cNvSpPr>
            <a:spLocks noGrp="1"/>
          </p:cNvSpPr>
          <p:nvPr>
            <p:ph type="subTitle" idx="1"/>
          </p:nvPr>
        </p:nvSpPr>
        <p:spPr/>
        <p:txBody>
          <a:bodyPr/>
          <a:lstStyle/>
          <a:p>
            <a:r>
              <a:rPr lang="en-GB" dirty="0" smtClean="0"/>
              <a:t>Anti-bullying</a:t>
            </a:r>
          </a:p>
          <a:p>
            <a:r>
              <a:rPr lang="en-GB" dirty="0" smtClean="0"/>
              <a:t>Session 2 and Session 3</a:t>
            </a:r>
          </a:p>
          <a:p>
            <a:r>
              <a:rPr lang="en-GB" dirty="0" smtClean="0"/>
              <a:t>Role play and Drama</a:t>
            </a:r>
          </a:p>
        </p:txBody>
      </p:sp>
      <p:pic>
        <p:nvPicPr>
          <p:cNvPr id="4" name="Picture 2" descr="C:\Users\hhu\Desktop\stay safe dimension day\imagesCATU2VB8.jpg"/>
          <p:cNvPicPr>
            <a:picLocks noChangeAspect="1" noChangeArrowheads="1"/>
          </p:cNvPicPr>
          <p:nvPr/>
        </p:nvPicPr>
        <p:blipFill>
          <a:blip r:embed="rId2" cstate="print"/>
          <a:srcRect/>
          <a:stretch>
            <a:fillRect/>
          </a:stretch>
        </p:blipFill>
        <p:spPr bwMode="auto">
          <a:xfrm>
            <a:off x="6300192" y="1412776"/>
            <a:ext cx="2190750" cy="208597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Personalised Learning Outcomes</a:t>
            </a:r>
            <a:endParaRPr lang="en-GB" sz="3600" dirty="0"/>
          </a:p>
        </p:txBody>
      </p:sp>
      <p:sp>
        <p:nvSpPr>
          <p:cNvPr id="3" name="Content Placeholder 2"/>
          <p:cNvSpPr>
            <a:spLocks noGrp="1"/>
          </p:cNvSpPr>
          <p:nvPr>
            <p:ph idx="1"/>
          </p:nvPr>
        </p:nvSpPr>
        <p:spPr/>
        <p:txBody>
          <a:bodyPr/>
          <a:lstStyle/>
          <a:p>
            <a:pPr>
              <a:buNone/>
            </a:pPr>
            <a:r>
              <a:rPr lang="en-GB" sz="2800" dirty="0" smtClean="0"/>
              <a:t>ALL: Will identify key reasons that make a bully</a:t>
            </a:r>
          </a:p>
          <a:p>
            <a:pPr>
              <a:buNone/>
            </a:pPr>
            <a:endParaRPr lang="en-GB" sz="2800" dirty="0" smtClean="0"/>
          </a:p>
          <a:p>
            <a:pPr>
              <a:buNone/>
            </a:pPr>
            <a:r>
              <a:rPr lang="en-GB" sz="2800" dirty="0" smtClean="0"/>
              <a:t>MOST: As above and will describe who you can go to if you are or know someone who is being bullied</a:t>
            </a:r>
          </a:p>
          <a:p>
            <a:pPr>
              <a:buNone/>
            </a:pPr>
            <a:endParaRPr lang="en-GB" sz="2800" dirty="0" smtClean="0"/>
          </a:p>
          <a:p>
            <a:pPr>
              <a:buNone/>
            </a:pPr>
            <a:r>
              <a:rPr lang="en-GB" sz="2800" dirty="0" smtClean="0"/>
              <a:t>SOME: As above and will explain the  consequences of bullying</a:t>
            </a:r>
            <a:endParaRPr lang="en-GB"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Objectives</a:t>
            </a:r>
            <a:endParaRPr lang="en-GB" dirty="0"/>
          </a:p>
        </p:txBody>
      </p:sp>
      <p:sp>
        <p:nvSpPr>
          <p:cNvPr id="3" name="Content Placeholder 2"/>
          <p:cNvSpPr>
            <a:spLocks noGrp="1"/>
          </p:cNvSpPr>
          <p:nvPr>
            <p:ph idx="1"/>
          </p:nvPr>
        </p:nvSpPr>
        <p:spPr/>
        <p:txBody>
          <a:bodyPr>
            <a:normAutofit/>
          </a:bodyPr>
          <a:lstStyle/>
          <a:p>
            <a:r>
              <a:rPr lang="en-US" sz="2200" dirty="0" smtClean="0"/>
              <a:t>To consider how it feels to be unsafe and develop our empathy for people in a difficult situation.</a:t>
            </a:r>
          </a:p>
          <a:p>
            <a:r>
              <a:rPr lang="en-US" sz="2200" dirty="0" smtClean="0"/>
              <a:t>To </a:t>
            </a:r>
            <a:r>
              <a:rPr lang="en-US" sz="2200" dirty="0"/>
              <a:t>understand what is meant by rights and responsibilities when we </a:t>
            </a:r>
            <a:r>
              <a:rPr lang="en-US" sz="2200" dirty="0" smtClean="0"/>
              <a:t>are </a:t>
            </a:r>
            <a:r>
              <a:rPr lang="en-GB" sz="2200" dirty="0" smtClean="0"/>
              <a:t>talking </a:t>
            </a:r>
            <a:r>
              <a:rPr lang="en-GB" sz="2200" dirty="0"/>
              <a:t>about bullying</a:t>
            </a:r>
            <a:r>
              <a:rPr lang="en-GB" sz="2200" dirty="0" smtClean="0"/>
              <a:t>.</a:t>
            </a:r>
            <a:endParaRPr lang="en-US" sz="2200" dirty="0"/>
          </a:p>
          <a:p>
            <a:r>
              <a:rPr lang="en-US" sz="2200" dirty="0" smtClean="0"/>
              <a:t>To </a:t>
            </a:r>
            <a:r>
              <a:rPr lang="en-US" sz="2200" dirty="0"/>
              <a:t>discuss how young people being bullied can be supported</a:t>
            </a:r>
            <a:r>
              <a:rPr lang="en-US" sz="2200" dirty="0" smtClean="0"/>
              <a:t>.</a:t>
            </a:r>
          </a:p>
          <a:p>
            <a:pPr>
              <a:buNone/>
            </a:pPr>
            <a:endParaRPr lang="en-US" sz="2200" dirty="0"/>
          </a:p>
          <a:p>
            <a:pPr>
              <a:buNone/>
            </a:pPr>
            <a:r>
              <a:rPr lang="en-US" sz="2200" dirty="0" smtClean="0"/>
              <a:t>PLTS: reflective learners, team workers</a:t>
            </a:r>
            <a:endParaRPr lang="en-GB" sz="2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STARTER</a:t>
            </a:r>
            <a:endParaRPr lang="en-GB" dirty="0"/>
          </a:p>
        </p:txBody>
      </p:sp>
      <p:sp>
        <p:nvSpPr>
          <p:cNvPr id="2" name="Content Placeholder 1"/>
          <p:cNvSpPr>
            <a:spLocks noGrp="1"/>
          </p:cNvSpPr>
          <p:nvPr>
            <p:ph idx="1"/>
          </p:nvPr>
        </p:nvSpPr>
        <p:spPr/>
        <p:txBody>
          <a:bodyPr/>
          <a:lstStyle/>
          <a:p>
            <a:pPr>
              <a:buNone/>
            </a:pPr>
            <a:r>
              <a:rPr lang="en-GB" sz="2800" dirty="0" smtClean="0"/>
              <a:t>I want you to call out the numbers one to ten in order. Only one person at a time can call out one number.  If you have called out one number, you should not call out another.</a:t>
            </a:r>
          </a:p>
          <a:p>
            <a:pPr>
              <a:buNone/>
            </a:pPr>
            <a:r>
              <a:rPr lang="en-GB" sz="2800" dirty="0" smtClean="0"/>
              <a:t>If two people call out the same number, you must start again.</a:t>
            </a:r>
          </a:p>
          <a:p>
            <a:pPr>
              <a:buNone/>
            </a:pPr>
            <a:endParaRPr lang="en-GB" sz="2800" dirty="0" smtClean="0"/>
          </a:p>
          <a:p>
            <a:pPr>
              <a:buNone/>
            </a:pPr>
            <a:r>
              <a:rPr lang="en-GB" sz="2800" dirty="0" smtClean="0"/>
              <a:t>As a class, can you make it to ten?</a:t>
            </a:r>
          </a:p>
          <a:p>
            <a:pPr>
              <a:buNone/>
            </a:pPr>
            <a:endParaRPr lang="en-GB" sz="2800" dirty="0"/>
          </a:p>
        </p:txBody>
      </p:sp>
      <p:sp>
        <p:nvSpPr>
          <p:cNvPr id="4" name="TextBox 3"/>
          <p:cNvSpPr txBox="1"/>
          <p:nvPr/>
        </p:nvSpPr>
        <p:spPr>
          <a:xfrm>
            <a:off x="3491880" y="5517232"/>
            <a:ext cx="5112568" cy="923330"/>
          </a:xfrm>
          <a:prstGeom prst="rect">
            <a:avLst/>
          </a:prstGeom>
          <a:solidFill>
            <a:srgbClr val="FFFF66"/>
          </a:solidFill>
        </p:spPr>
        <p:txBody>
          <a:bodyPr wrap="square" rtlCol="0">
            <a:spAutoFit/>
          </a:bodyPr>
          <a:lstStyle/>
          <a:p>
            <a:r>
              <a:rPr lang="en-GB" dirty="0" smtClean="0">
                <a:solidFill>
                  <a:srgbClr val="C00000"/>
                </a:solidFill>
              </a:rPr>
              <a:t>This task shows you the importance of patience, respect and good communication skills.  You will need these skills and qualities for the main task.</a:t>
            </a:r>
            <a:endParaRPr lang="en-GB"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1.bp.blogspot.com/_E_1zwNw-esM/TKrsOhLBWSI/AAAAAAAAAKg/BqgwmEVuCq0/s1600/BP9-RolePlay.gif"/>
          <p:cNvPicPr>
            <a:picLocks noChangeAspect="1" noChangeArrowheads="1"/>
          </p:cNvPicPr>
          <p:nvPr/>
        </p:nvPicPr>
        <p:blipFill>
          <a:blip r:embed="rId2" cstate="print">
            <a:lum bright="81000" contrast="-3000"/>
          </a:blip>
          <a:srcRect/>
          <a:stretch>
            <a:fillRect/>
          </a:stretch>
        </p:blipFill>
        <p:spPr bwMode="auto">
          <a:xfrm>
            <a:off x="136855" y="188640"/>
            <a:ext cx="8827633" cy="6480720"/>
          </a:xfrm>
          <a:prstGeom prst="rect">
            <a:avLst/>
          </a:prstGeom>
          <a:noFill/>
        </p:spPr>
      </p:pic>
      <p:sp>
        <p:nvSpPr>
          <p:cNvPr id="2" name="Title 1"/>
          <p:cNvSpPr>
            <a:spLocks noGrp="1"/>
          </p:cNvSpPr>
          <p:nvPr>
            <p:ph type="title"/>
          </p:nvPr>
        </p:nvSpPr>
        <p:spPr>
          <a:xfrm>
            <a:off x="323528" y="188640"/>
            <a:ext cx="8496944" cy="850106"/>
          </a:xfrm>
          <a:noFill/>
        </p:spPr>
        <p:txBody>
          <a:bodyPr/>
          <a:lstStyle/>
          <a:p>
            <a:r>
              <a:rPr lang="en-GB" b="1" u="sng" dirty="0" smtClean="0"/>
              <a:t>Role Play</a:t>
            </a:r>
            <a:endParaRPr lang="en-GB" b="1" u="sng" dirty="0"/>
          </a:p>
        </p:txBody>
      </p:sp>
      <p:sp>
        <p:nvSpPr>
          <p:cNvPr id="3" name="Content Placeholder 2"/>
          <p:cNvSpPr>
            <a:spLocks noGrp="1"/>
          </p:cNvSpPr>
          <p:nvPr>
            <p:ph idx="1"/>
          </p:nvPr>
        </p:nvSpPr>
        <p:spPr>
          <a:xfrm>
            <a:off x="251520" y="980728"/>
            <a:ext cx="8435280" cy="4277072"/>
          </a:xfrm>
        </p:spPr>
        <p:txBody>
          <a:bodyPr>
            <a:noAutofit/>
          </a:bodyPr>
          <a:lstStyle/>
          <a:p>
            <a:pPr>
              <a:buNone/>
            </a:pPr>
            <a:r>
              <a:rPr lang="en-GB" sz="1800" b="1" u="sng" dirty="0" smtClean="0"/>
              <a:t>TASK</a:t>
            </a:r>
            <a:r>
              <a:rPr lang="en-GB" sz="1800" dirty="0" smtClean="0"/>
              <a:t>: You will work in small groups to create and then present two “freeze frames” of a section of a story that you will be given.</a:t>
            </a:r>
          </a:p>
          <a:p>
            <a:pPr>
              <a:buNone/>
            </a:pPr>
            <a:endParaRPr lang="en-GB" sz="1800" dirty="0"/>
          </a:p>
          <a:p>
            <a:pPr>
              <a:buNone/>
            </a:pPr>
            <a:r>
              <a:rPr lang="en-GB" sz="1800" b="1" u="sng" dirty="0" smtClean="0"/>
              <a:t>Procedure</a:t>
            </a:r>
            <a:r>
              <a:rPr lang="en-GB" sz="1800" dirty="0" smtClean="0"/>
              <a:t>:</a:t>
            </a:r>
          </a:p>
          <a:p>
            <a:pPr>
              <a:buNone/>
            </a:pPr>
            <a:r>
              <a:rPr lang="en-GB" sz="1800" dirty="0" smtClean="0"/>
              <a:t>You need to be in groups of about three.</a:t>
            </a:r>
          </a:p>
          <a:p>
            <a:pPr>
              <a:buNone/>
            </a:pPr>
            <a:r>
              <a:rPr lang="en-GB" sz="1800" dirty="0" smtClean="0"/>
              <a:t>Each group will be given a small section of a story.  The number on the handout will tell you what part of the story you will dramatise.  Altogether, there are eight sections.</a:t>
            </a:r>
          </a:p>
          <a:p>
            <a:pPr>
              <a:buNone/>
            </a:pPr>
            <a:r>
              <a:rPr lang="en-GB" sz="1800" dirty="0" smtClean="0"/>
              <a:t>The main characters throughout the story are Ahmed and Zara.</a:t>
            </a:r>
          </a:p>
          <a:p>
            <a:pPr>
              <a:buNone/>
            </a:pPr>
            <a:r>
              <a:rPr lang="en-GB" sz="1800" dirty="0" smtClean="0"/>
              <a:t>You can add additional characters to your section of the storyline as long as you keep to the main plot.</a:t>
            </a:r>
          </a:p>
          <a:p>
            <a:pPr>
              <a:buNone/>
            </a:pPr>
            <a:r>
              <a:rPr lang="en-GB" sz="1800" dirty="0" smtClean="0"/>
              <a:t>Work on your section to create TWO freeze frames.  Everyone must perform.  When you perform, you will present both freeze frames to the class.</a:t>
            </a:r>
          </a:p>
          <a:p>
            <a:pPr>
              <a:buNone/>
            </a:pPr>
            <a:r>
              <a:rPr lang="en-GB" sz="1800" dirty="0" smtClean="0"/>
              <a:t>Your teacher will tell you when you must stop practising and when to present your section, in order, to the class.</a:t>
            </a:r>
            <a:endParaRPr lang="en-GB" sz="1800" dirty="0"/>
          </a:p>
          <a:p>
            <a:pPr>
              <a:buNone/>
            </a:pPr>
            <a:r>
              <a:rPr lang="en-GB" sz="1800" b="1" dirty="0" smtClean="0">
                <a:solidFill>
                  <a:srgbClr val="FF0000"/>
                </a:solidFill>
              </a:rPr>
              <a:t>GOOD LUCK</a:t>
            </a:r>
          </a:p>
        </p:txBody>
      </p:sp>
      <p:sp>
        <p:nvSpPr>
          <p:cNvPr id="5" name="Cloud Callout 4"/>
          <p:cNvSpPr/>
          <p:nvPr/>
        </p:nvSpPr>
        <p:spPr>
          <a:xfrm>
            <a:off x="4283968" y="5517232"/>
            <a:ext cx="4860032" cy="929484"/>
          </a:xfrm>
          <a:prstGeom prst="cloudCallout">
            <a:avLst>
              <a:gd name="adj1" fmla="val 44318"/>
              <a:gd name="adj2" fmla="val 55716"/>
            </a:avLst>
          </a:prstGeom>
          <a:solidFill>
            <a:schemeClr val="accent1">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solidFill>
                  <a:srgbClr val="FF0000"/>
                </a:solidFill>
              </a:rPr>
              <a:t>Shhh</a:t>
            </a:r>
            <a:r>
              <a:rPr lang="en-GB" dirty="0" smtClean="0">
                <a:solidFill>
                  <a:srgbClr val="FF0000"/>
                </a:solidFill>
              </a:rPr>
              <a:t>… don’t tell any other group what is happening in your section.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Freeze Frames</a:t>
            </a:r>
            <a:endParaRPr lang="en-GB" dirty="0"/>
          </a:p>
        </p:txBody>
      </p:sp>
      <p:sp>
        <p:nvSpPr>
          <p:cNvPr id="2" name="Content Placeholder 1"/>
          <p:cNvSpPr>
            <a:spLocks noGrp="1"/>
          </p:cNvSpPr>
          <p:nvPr>
            <p:ph idx="1"/>
          </p:nvPr>
        </p:nvSpPr>
        <p:spPr>
          <a:xfrm>
            <a:off x="1619672" y="3573016"/>
            <a:ext cx="7272808" cy="2664296"/>
          </a:xfrm>
        </p:spPr>
        <p:txBody>
          <a:bodyPr/>
          <a:lstStyle/>
          <a:p>
            <a:pPr>
              <a:buNone/>
            </a:pPr>
            <a:r>
              <a:rPr lang="en-US" sz="2200" dirty="0" smtClean="0"/>
              <a:t>Think about:</a:t>
            </a:r>
          </a:p>
          <a:p>
            <a:r>
              <a:rPr lang="en-US" sz="2200" dirty="0" smtClean="0"/>
              <a:t>Positioning (can everyone see you?)</a:t>
            </a:r>
          </a:p>
          <a:p>
            <a:r>
              <a:rPr lang="en-US" sz="2200" dirty="0" smtClean="0"/>
              <a:t>Facial expressions (is it clear what you are trying to portray?)</a:t>
            </a:r>
          </a:p>
          <a:p>
            <a:r>
              <a:rPr lang="en-US" sz="2200" dirty="0" smtClean="0"/>
              <a:t>Posture (does this represent the feelings of the character?)</a:t>
            </a:r>
          </a:p>
        </p:txBody>
      </p:sp>
      <p:pic>
        <p:nvPicPr>
          <p:cNvPr id="29700" name="Picture 4" descr="http://www.belfasthigh.co.uk/extra-curricular/extra-curric-img/jnr-drama.gif"/>
          <p:cNvPicPr>
            <a:picLocks noChangeAspect="1" noChangeArrowheads="1"/>
          </p:cNvPicPr>
          <p:nvPr/>
        </p:nvPicPr>
        <p:blipFill>
          <a:blip r:embed="rId2" cstate="print"/>
          <a:srcRect/>
          <a:stretch>
            <a:fillRect/>
          </a:stretch>
        </p:blipFill>
        <p:spPr bwMode="auto">
          <a:xfrm>
            <a:off x="323528" y="1196752"/>
            <a:ext cx="3515565" cy="2232248"/>
          </a:xfrm>
          <a:prstGeom prst="rect">
            <a:avLst/>
          </a:prstGeom>
          <a:noFill/>
        </p:spPr>
      </p:pic>
      <p:sp>
        <p:nvSpPr>
          <p:cNvPr id="6" name="Rectangle 5"/>
          <p:cNvSpPr/>
          <p:nvPr/>
        </p:nvSpPr>
        <p:spPr>
          <a:xfrm>
            <a:off x="3995936" y="1412776"/>
            <a:ext cx="4572000" cy="1692771"/>
          </a:xfrm>
          <a:prstGeom prst="rect">
            <a:avLst/>
          </a:prstGeom>
        </p:spPr>
        <p:txBody>
          <a:bodyPr>
            <a:spAutoFit/>
          </a:bodyPr>
          <a:lstStyle/>
          <a:p>
            <a:pPr>
              <a:buNone/>
            </a:pPr>
            <a:r>
              <a:rPr lang="en-US" sz="2600" dirty="0" smtClean="0"/>
              <a:t>A freeze-frame is when the action in a play or scene is frozen, as in a photograph or video frame.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Practise</a:t>
            </a:r>
            <a:endParaRPr lang="en-GB" dirty="0"/>
          </a:p>
        </p:txBody>
      </p:sp>
      <p:sp>
        <p:nvSpPr>
          <p:cNvPr id="3" name="Content Placeholder 2"/>
          <p:cNvSpPr>
            <a:spLocks noGrp="1"/>
          </p:cNvSpPr>
          <p:nvPr>
            <p:ph idx="1"/>
          </p:nvPr>
        </p:nvSpPr>
        <p:spPr/>
        <p:txBody>
          <a:bodyPr/>
          <a:lstStyle/>
          <a:p>
            <a:pPr>
              <a:buNone/>
            </a:pPr>
            <a:r>
              <a:rPr lang="en-GB" dirty="0" smtClean="0"/>
              <a:t>Use your section to create two freeze frames.</a:t>
            </a:r>
          </a:p>
          <a:p>
            <a:pPr>
              <a:buNone/>
            </a:pPr>
            <a:r>
              <a:rPr lang="en-GB" dirty="0" smtClean="0"/>
              <a:t>You can add or remove characters.</a:t>
            </a:r>
          </a:p>
          <a:p>
            <a:pPr>
              <a:buNone/>
            </a:pPr>
            <a:r>
              <a:rPr lang="en-GB" dirty="0" smtClean="0"/>
              <a:t>However, you must ensure that the main characters are still involved and that the main plot is adhered to.</a:t>
            </a:r>
            <a:endParaRPr lang="en-GB"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Performance</a:t>
            </a:r>
            <a:endParaRPr lang="en-GB" dirty="0"/>
          </a:p>
        </p:txBody>
      </p:sp>
      <p:sp>
        <p:nvSpPr>
          <p:cNvPr id="3" name="Content Placeholder 2"/>
          <p:cNvSpPr>
            <a:spLocks noGrp="1"/>
          </p:cNvSpPr>
          <p:nvPr>
            <p:ph idx="1"/>
          </p:nvPr>
        </p:nvSpPr>
        <p:spPr>
          <a:xfrm>
            <a:off x="467544" y="1196752"/>
            <a:ext cx="8229600" cy="4525963"/>
          </a:xfrm>
        </p:spPr>
        <p:txBody>
          <a:bodyPr/>
          <a:lstStyle/>
          <a:p>
            <a:pPr>
              <a:buNone/>
            </a:pPr>
            <a:r>
              <a:rPr lang="en-GB" sz="3000" b="1" u="sng" dirty="0" smtClean="0">
                <a:solidFill>
                  <a:schemeClr val="accent6">
                    <a:lumMod val="60000"/>
                    <a:lumOff val="40000"/>
                  </a:schemeClr>
                </a:solidFill>
              </a:rPr>
              <a:t>TASK</a:t>
            </a:r>
            <a:r>
              <a:rPr lang="en-GB" sz="3000" dirty="0" smtClean="0">
                <a:solidFill>
                  <a:schemeClr val="accent6">
                    <a:lumMod val="60000"/>
                    <a:lumOff val="40000"/>
                  </a:schemeClr>
                </a:solidFill>
              </a:rPr>
              <a:t> Discuss the following after each section is performed:</a:t>
            </a:r>
          </a:p>
          <a:p>
            <a:r>
              <a:rPr lang="en-GB" sz="3000" dirty="0" smtClean="0"/>
              <a:t>What do you think is happening in each section?</a:t>
            </a:r>
          </a:p>
          <a:p>
            <a:r>
              <a:rPr lang="en-GB" sz="3000" dirty="0" smtClean="0"/>
              <a:t>How does Zara feel?</a:t>
            </a:r>
          </a:p>
          <a:p>
            <a:r>
              <a:rPr lang="en-GB" sz="3000" dirty="0" smtClean="0"/>
              <a:t>How does Ahmed feel?</a:t>
            </a:r>
          </a:p>
          <a:p>
            <a:r>
              <a:rPr lang="en-GB" sz="3000" dirty="0" smtClean="0"/>
              <a:t>How does Daniel feel?</a:t>
            </a:r>
          </a:p>
          <a:p>
            <a:r>
              <a:rPr lang="en-GB" sz="3000" dirty="0" smtClean="0"/>
              <a:t>Why do they behave in the way that they do?</a:t>
            </a:r>
          </a:p>
          <a:p>
            <a:r>
              <a:rPr lang="en-GB" sz="3000" dirty="0" smtClean="0"/>
              <a:t>What would you tell Zara to do?</a:t>
            </a:r>
            <a:endParaRPr lang="en-GB" sz="3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Section 1</a:t>
            </a:r>
            <a:endParaRPr lang="en-GB" dirty="0"/>
          </a:p>
        </p:txBody>
      </p:sp>
      <p:sp>
        <p:nvSpPr>
          <p:cNvPr id="3" name="Content Placeholder 2"/>
          <p:cNvSpPr>
            <a:spLocks noGrp="1"/>
          </p:cNvSpPr>
          <p:nvPr>
            <p:ph idx="1"/>
          </p:nvPr>
        </p:nvSpPr>
        <p:spPr/>
        <p:txBody>
          <a:bodyPr/>
          <a:lstStyle/>
          <a:p>
            <a:pPr>
              <a:buNone/>
            </a:pPr>
            <a:r>
              <a:rPr lang="en-GB" dirty="0" smtClean="0"/>
              <a:t>Zara is 12 years old.  Her best friend at school is Ahmed.  Ahmed is 13.</a:t>
            </a:r>
          </a:p>
          <a:p>
            <a:pPr>
              <a:buNone/>
            </a:pPr>
            <a:r>
              <a:rPr lang="en-GB" dirty="0" smtClean="0"/>
              <a:t>Zara and Ahmed live in the same neighbourhood so they get the bus to school together.  They are also in the same form and have science classes together.  They are often caught sharing jokes and enjoying one </a:t>
            </a:r>
            <a:r>
              <a:rPr lang="en-GB" dirty="0" err="1" smtClean="0"/>
              <a:t>anothers</a:t>
            </a:r>
            <a:r>
              <a:rPr lang="en-GB" dirty="0" smtClean="0"/>
              <a:t> company.</a:t>
            </a:r>
            <a:endParaRPr lang="en-GB"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Section 2</a:t>
            </a:r>
            <a:endParaRPr lang="en-GB" dirty="0"/>
          </a:p>
        </p:txBody>
      </p:sp>
      <p:sp>
        <p:nvSpPr>
          <p:cNvPr id="3" name="Content Placeholder 2"/>
          <p:cNvSpPr>
            <a:spLocks noGrp="1"/>
          </p:cNvSpPr>
          <p:nvPr>
            <p:ph idx="1"/>
          </p:nvPr>
        </p:nvSpPr>
        <p:spPr/>
        <p:txBody>
          <a:bodyPr/>
          <a:lstStyle/>
          <a:p>
            <a:pPr>
              <a:buNone/>
            </a:pPr>
            <a:r>
              <a:rPr lang="en-GB" sz="2600" dirty="0" smtClean="0"/>
              <a:t>One day a new student joins Ahmed and Zara’s form class.  His name is Daniel.  Daniel is made to sit near Ahmed and they quickly become friends.</a:t>
            </a:r>
          </a:p>
          <a:p>
            <a:pPr>
              <a:buNone/>
            </a:pPr>
            <a:r>
              <a:rPr lang="en-GB" sz="2600" dirty="0" smtClean="0"/>
              <a:t>At break, Daniel is with Ahmed when Zara approaches them both.  Zara is Ahmed’s good friend, so she thinks it is important to befriend Daniel. She says hello and tries to make conversation. When she leaves, Daniel tells Ahmed that he thinks Zara seems like a geek.</a:t>
            </a:r>
            <a:endParaRPr lang="en-GB" sz="26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Section 3</a:t>
            </a:r>
            <a:endParaRPr lang="en-GB" dirty="0"/>
          </a:p>
        </p:txBody>
      </p:sp>
      <p:sp>
        <p:nvSpPr>
          <p:cNvPr id="3" name="Content Placeholder 2"/>
          <p:cNvSpPr>
            <a:spLocks noGrp="1"/>
          </p:cNvSpPr>
          <p:nvPr>
            <p:ph idx="1"/>
          </p:nvPr>
        </p:nvSpPr>
        <p:spPr/>
        <p:txBody>
          <a:bodyPr/>
          <a:lstStyle/>
          <a:p>
            <a:pPr>
              <a:buNone/>
            </a:pPr>
            <a:r>
              <a:rPr lang="en-GB" sz="2800" dirty="0" smtClean="0"/>
              <a:t>A few days later, in form, Zara goes over to her friend Ahmed, who is sitting with Daniel.  Very loudly Daniel says “Zara man, chill out, Ahmed doesn’t want you”.  The form class laughs.   Zara walks back over to her seat.  Ahmed doesn’t say anything, he goes along with it.</a:t>
            </a:r>
          </a:p>
          <a:p>
            <a:pPr>
              <a:buNone/>
            </a:pPr>
            <a:r>
              <a:rPr lang="en-GB" sz="2800" dirty="0" smtClean="0"/>
              <a:t>In science class, Ahmed normally sits next to Zara.  He has decided not to.  Zara has to find another seat.  Someone yells “you got rejected, shame”.</a:t>
            </a:r>
            <a:endParaRPr lang="en-GB" sz="2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Section 4</a:t>
            </a:r>
            <a:endParaRPr lang="en-GB" dirty="0"/>
          </a:p>
        </p:txBody>
      </p:sp>
      <p:sp>
        <p:nvSpPr>
          <p:cNvPr id="3" name="Content Placeholder 2"/>
          <p:cNvSpPr>
            <a:spLocks noGrp="1"/>
          </p:cNvSpPr>
          <p:nvPr>
            <p:ph idx="1"/>
          </p:nvPr>
        </p:nvSpPr>
        <p:spPr>
          <a:xfrm>
            <a:off x="457200" y="1196752"/>
            <a:ext cx="8229600" cy="4929411"/>
          </a:xfrm>
        </p:spPr>
        <p:txBody>
          <a:bodyPr/>
          <a:lstStyle/>
          <a:p>
            <a:pPr>
              <a:buNone/>
            </a:pPr>
            <a:r>
              <a:rPr lang="en-GB" dirty="0" smtClean="0"/>
              <a:t>In the playground, Zara is hanging out with a few girls.  Another girl, </a:t>
            </a:r>
            <a:r>
              <a:rPr lang="en-GB" dirty="0" err="1" smtClean="0"/>
              <a:t>Anisa</a:t>
            </a:r>
            <a:r>
              <a:rPr lang="en-GB" dirty="0" smtClean="0"/>
              <a:t>, walks over to the group and says ‘come on girls, we’ve got somewhere to be and it’s not with </a:t>
            </a:r>
            <a:r>
              <a:rPr lang="en-GB" dirty="0" err="1" smtClean="0"/>
              <a:t>Anisa</a:t>
            </a:r>
            <a:r>
              <a:rPr lang="en-GB" dirty="0" smtClean="0"/>
              <a:t>’.  The girls walk off and leave Zara, upset, by herself.</a:t>
            </a:r>
          </a:p>
          <a:p>
            <a:pPr>
              <a:buNone/>
            </a:pPr>
            <a:r>
              <a:rPr lang="en-GB" dirty="0" smtClean="0"/>
              <a:t>Daniel is not too far in the distance; he laughs at Zara and yells something horrible at her.</a:t>
            </a:r>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Starter: What makes a bully?</a:t>
            </a:r>
            <a:endParaRPr lang="en-GB" dirty="0"/>
          </a:p>
        </p:txBody>
      </p:sp>
      <p:sp>
        <p:nvSpPr>
          <p:cNvPr id="4" name="Rectangle 3"/>
          <p:cNvSpPr/>
          <p:nvPr/>
        </p:nvSpPr>
        <p:spPr>
          <a:xfrm>
            <a:off x="3851920" y="3573016"/>
            <a:ext cx="1368152"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Bully</a:t>
            </a:r>
            <a:endParaRPr lang="en-GB" dirty="0"/>
          </a:p>
        </p:txBody>
      </p:sp>
      <p:cxnSp>
        <p:nvCxnSpPr>
          <p:cNvPr id="6" name="Straight Arrow Connector 5"/>
          <p:cNvCxnSpPr/>
          <p:nvPr/>
        </p:nvCxnSpPr>
        <p:spPr>
          <a:xfrm flipV="1">
            <a:off x="4572000" y="2636912"/>
            <a:ext cx="0"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2411760" y="2852936"/>
            <a:ext cx="1440160"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5220072" y="2636912"/>
            <a:ext cx="1296144" cy="9361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1691680" y="4221088"/>
            <a:ext cx="2160240"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 idx="2"/>
          </p:cNvCxnSpPr>
          <p:nvPr/>
        </p:nvCxnSpPr>
        <p:spPr>
          <a:xfrm>
            <a:off x="4535996" y="4221088"/>
            <a:ext cx="36004" cy="11521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220072" y="4221088"/>
            <a:ext cx="1440160"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4" idx="1"/>
          </p:cNvCxnSpPr>
          <p:nvPr/>
        </p:nvCxnSpPr>
        <p:spPr>
          <a:xfrm flipH="1" flipV="1">
            <a:off x="1835696" y="3861048"/>
            <a:ext cx="2016224" cy="360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4" idx="3"/>
          </p:cNvCxnSpPr>
          <p:nvPr/>
        </p:nvCxnSpPr>
        <p:spPr>
          <a:xfrm flipV="1">
            <a:off x="5220072" y="3861048"/>
            <a:ext cx="1584176" cy="360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Section 5</a:t>
            </a:r>
            <a:endParaRPr lang="en-GB" dirty="0"/>
          </a:p>
        </p:txBody>
      </p:sp>
      <p:sp>
        <p:nvSpPr>
          <p:cNvPr id="3" name="Content Placeholder 2"/>
          <p:cNvSpPr>
            <a:spLocks noGrp="1"/>
          </p:cNvSpPr>
          <p:nvPr>
            <p:ph idx="1"/>
          </p:nvPr>
        </p:nvSpPr>
        <p:spPr/>
        <p:txBody>
          <a:bodyPr/>
          <a:lstStyle/>
          <a:p>
            <a:pPr>
              <a:buNone/>
            </a:pPr>
            <a:r>
              <a:rPr lang="en-GB" sz="2400" dirty="0" smtClean="0"/>
              <a:t>Daniel is at home in the living room with his baby brother.   In the kitchen next door he can hear his father yell at his mother.   His mother isn’t saying much.  He hears a thud.</a:t>
            </a:r>
          </a:p>
          <a:p>
            <a:pPr>
              <a:buNone/>
            </a:pPr>
            <a:r>
              <a:rPr lang="en-GB" sz="2400" dirty="0" smtClean="0"/>
              <a:t>A few minutes later, Daniel’s mother comes quietly into the living room to check on the baby.  She is rubbing her shoulder and side. </a:t>
            </a:r>
          </a:p>
          <a:p>
            <a:pPr>
              <a:buNone/>
            </a:pPr>
            <a:r>
              <a:rPr lang="en-GB" sz="2400" dirty="0" smtClean="0"/>
              <a:t>Daniel’s mother takes the baby and goes upstairs.  Daniels father comes into the living room shortly afterward.  Daniel’s father orders Daniel to give him the remote and fetch him some food.</a:t>
            </a:r>
            <a:endParaRPr lang="en-GB" sz="2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Section 6</a:t>
            </a:r>
            <a:endParaRPr lang="en-GB" dirty="0"/>
          </a:p>
        </p:txBody>
      </p:sp>
      <p:sp>
        <p:nvSpPr>
          <p:cNvPr id="3" name="Content Placeholder 2"/>
          <p:cNvSpPr>
            <a:spLocks noGrp="1"/>
          </p:cNvSpPr>
          <p:nvPr>
            <p:ph idx="1"/>
          </p:nvPr>
        </p:nvSpPr>
        <p:spPr/>
        <p:txBody>
          <a:bodyPr/>
          <a:lstStyle/>
          <a:p>
            <a:pPr>
              <a:buNone/>
            </a:pPr>
            <a:r>
              <a:rPr lang="en-GB" sz="2800" dirty="0" smtClean="0"/>
              <a:t>Zara, who is twelve, is in the kitchen at home with her mum and five year old sister.</a:t>
            </a:r>
          </a:p>
          <a:p>
            <a:pPr>
              <a:buNone/>
            </a:pPr>
            <a:r>
              <a:rPr lang="en-GB" sz="2800" dirty="0" smtClean="0"/>
              <a:t>Zara has a lot of responsibility at home as her mother has depression. Her mum’s depression has been worse lately and Zara thinks it is because Zara’s father recently remarried.</a:t>
            </a:r>
          </a:p>
          <a:p>
            <a:pPr>
              <a:buNone/>
            </a:pPr>
            <a:r>
              <a:rPr lang="en-GB" sz="2800" dirty="0" smtClean="0"/>
              <a:t>After Zara has fed, washed and helped her sister into bed, she goes onto the computer.  On </a:t>
            </a:r>
            <a:r>
              <a:rPr lang="en-GB" sz="2800" dirty="0" err="1" smtClean="0"/>
              <a:t>Facebook</a:t>
            </a:r>
            <a:r>
              <a:rPr lang="en-GB" sz="2800" dirty="0" smtClean="0"/>
              <a:t>, she finds that her friends are posting malicious messages about her.</a:t>
            </a:r>
            <a:endParaRPr lang="en-GB" sz="28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Section 7</a:t>
            </a:r>
            <a:endParaRPr lang="en-GB" dirty="0"/>
          </a:p>
        </p:txBody>
      </p:sp>
      <p:sp>
        <p:nvSpPr>
          <p:cNvPr id="3" name="Content Placeholder 2"/>
          <p:cNvSpPr>
            <a:spLocks noGrp="1"/>
          </p:cNvSpPr>
          <p:nvPr>
            <p:ph idx="1"/>
          </p:nvPr>
        </p:nvSpPr>
        <p:spPr/>
        <p:txBody>
          <a:bodyPr/>
          <a:lstStyle/>
          <a:p>
            <a:pPr>
              <a:buNone/>
            </a:pPr>
            <a:r>
              <a:rPr lang="en-GB" sz="2800" dirty="0" smtClean="0"/>
              <a:t>Zara comes into school by herself.  As she walks to her form room, some girls call her names.  One person even pushes into her as she is walking past.  </a:t>
            </a:r>
          </a:p>
          <a:p>
            <a:pPr>
              <a:buNone/>
            </a:pPr>
            <a:r>
              <a:rPr lang="en-GB" sz="2800" dirty="0" smtClean="0"/>
              <a:t>Zara is upset.  She doesn’t want to go to form and she doesn’t want to see her old friend Ahmed and his new friend Daniel.  She is worried about what they will say or do.  Zara truants by hiding in the toilets.</a:t>
            </a:r>
            <a:endParaRPr lang="en-GB" sz="28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Section 8</a:t>
            </a:r>
            <a:endParaRPr lang="en-GB" dirty="0"/>
          </a:p>
        </p:txBody>
      </p:sp>
      <p:sp>
        <p:nvSpPr>
          <p:cNvPr id="3" name="Content Placeholder 2"/>
          <p:cNvSpPr>
            <a:spLocks noGrp="1"/>
          </p:cNvSpPr>
          <p:nvPr>
            <p:ph idx="1"/>
          </p:nvPr>
        </p:nvSpPr>
        <p:spPr/>
        <p:txBody>
          <a:bodyPr/>
          <a:lstStyle/>
          <a:p>
            <a:pPr>
              <a:buNone/>
            </a:pPr>
            <a:r>
              <a:rPr lang="en-GB" sz="2400" dirty="0" smtClean="0"/>
              <a:t>Zara has begun to truant from form and science lessons.  Teachers notice and they notify her Head of House.</a:t>
            </a:r>
          </a:p>
          <a:p>
            <a:pPr>
              <a:buNone/>
            </a:pPr>
            <a:r>
              <a:rPr lang="en-GB" sz="2400" dirty="0" smtClean="0"/>
              <a:t>Her Head of House arranges to see Zara for a meeting. As she goes into her Head of House’s office, she sees Daniel, who whispers “you better not snitch”.</a:t>
            </a:r>
          </a:p>
          <a:p>
            <a:pPr>
              <a:buNone/>
            </a:pPr>
            <a:r>
              <a:rPr lang="en-GB" sz="2400" dirty="0" smtClean="0"/>
              <a:t>In her meeting, Zara is told to explain her behaviour. When she doesn’t, her Head of House tells her that he must meet her parents because Zara is facing exclusion.  Zara is very worried about her parents being notified.</a:t>
            </a:r>
            <a:endParaRPr lang="en-GB" sz="24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ANTI-BULLYING</a:t>
            </a:r>
            <a:endParaRPr lang="en-GB" dirty="0"/>
          </a:p>
        </p:txBody>
      </p:sp>
      <p:sp>
        <p:nvSpPr>
          <p:cNvPr id="3" name="Content Placeholder 2"/>
          <p:cNvSpPr>
            <a:spLocks noGrp="1"/>
          </p:cNvSpPr>
          <p:nvPr>
            <p:ph idx="1"/>
          </p:nvPr>
        </p:nvSpPr>
        <p:spPr/>
        <p:txBody>
          <a:bodyPr/>
          <a:lstStyle/>
          <a:p>
            <a:pPr algn="ctr">
              <a:buNone/>
            </a:pPr>
            <a:r>
              <a:rPr lang="en-GB" b="1" dirty="0" smtClean="0"/>
              <a:t>WHTC has a ZERO TOLERANCE policy on bullying!</a:t>
            </a:r>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Starter: What makes a bully?</a:t>
            </a:r>
            <a:endParaRPr lang="en-GB" dirty="0"/>
          </a:p>
        </p:txBody>
      </p:sp>
      <p:sp>
        <p:nvSpPr>
          <p:cNvPr id="4" name="Rectangle 3"/>
          <p:cNvSpPr/>
          <p:nvPr/>
        </p:nvSpPr>
        <p:spPr>
          <a:xfrm>
            <a:off x="3851920" y="3573016"/>
            <a:ext cx="1368152"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Bully</a:t>
            </a:r>
            <a:endParaRPr lang="en-GB" dirty="0"/>
          </a:p>
        </p:txBody>
      </p:sp>
      <p:cxnSp>
        <p:nvCxnSpPr>
          <p:cNvPr id="6" name="Straight Arrow Connector 5"/>
          <p:cNvCxnSpPr/>
          <p:nvPr/>
        </p:nvCxnSpPr>
        <p:spPr>
          <a:xfrm flipV="1">
            <a:off x="4572000" y="2636912"/>
            <a:ext cx="0"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2411760" y="2852936"/>
            <a:ext cx="1440160"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5220072" y="2636912"/>
            <a:ext cx="1296144" cy="9361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1691680" y="4221088"/>
            <a:ext cx="2160240"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 idx="2"/>
          </p:cNvCxnSpPr>
          <p:nvPr/>
        </p:nvCxnSpPr>
        <p:spPr>
          <a:xfrm>
            <a:off x="4535996" y="4221088"/>
            <a:ext cx="36004" cy="11521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220072" y="4221088"/>
            <a:ext cx="1440160"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4" idx="1"/>
          </p:cNvCxnSpPr>
          <p:nvPr/>
        </p:nvCxnSpPr>
        <p:spPr>
          <a:xfrm flipH="1" flipV="1">
            <a:off x="1835696" y="3861048"/>
            <a:ext cx="2016224" cy="360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4" idx="3"/>
          </p:cNvCxnSpPr>
          <p:nvPr/>
        </p:nvCxnSpPr>
        <p:spPr>
          <a:xfrm flipV="1">
            <a:off x="5220072" y="3861048"/>
            <a:ext cx="1584176" cy="360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635896" y="1988840"/>
            <a:ext cx="1728192"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Hitting/kicking/ pushing</a:t>
            </a:r>
            <a:endParaRPr lang="en-GB" dirty="0"/>
          </a:p>
        </p:txBody>
      </p:sp>
      <p:sp>
        <p:nvSpPr>
          <p:cNvPr id="19" name="Rectangle 18"/>
          <p:cNvSpPr/>
          <p:nvPr/>
        </p:nvSpPr>
        <p:spPr>
          <a:xfrm>
            <a:off x="6588224" y="3717032"/>
            <a:ext cx="100811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Threats</a:t>
            </a:r>
            <a:endParaRPr lang="en-GB" dirty="0"/>
          </a:p>
        </p:txBody>
      </p:sp>
      <p:sp>
        <p:nvSpPr>
          <p:cNvPr id="21" name="Rectangle 20"/>
          <p:cNvSpPr/>
          <p:nvPr/>
        </p:nvSpPr>
        <p:spPr>
          <a:xfrm>
            <a:off x="6228184" y="2060848"/>
            <a:ext cx="1512168"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Name calling/ Mean words</a:t>
            </a:r>
            <a:endParaRPr lang="en-GB" dirty="0"/>
          </a:p>
        </p:txBody>
      </p:sp>
      <p:sp>
        <p:nvSpPr>
          <p:cNvPr id="22" name="Rectangle 21"/>
          <p:cNvSpPr/>
          <p:nvPr/>
        </p:nvSpPr>
        <p:spPr>
          <a:xfrm>
            <a:off x="1331640" y="2276872"/>
            <a:ext cx="1296144"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Damaging property</a:t>
            </a:r>
            <a:endParaRPr lang="en-GB" dirty="0"/>
          </a:p>
        </p:txBody>
      </p:sp>
      <p:sp>
        <p:nvSpPr>
          <p:cNvPr id="23" name="Rectangle 22"/>
          <p:cNvSpPr/>
          <p:nvPr/>
        </p:nvSpPr>
        <p:spPr>
          <a:xfrm>
            <a:off x="1043608" y="3645024"/>
            <a:ext cx="100811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Stealing</a:t>
            </a:r>
            <a:endParaRPr lang="en-GB" dirty="0"/>
          </a:p>
        </p:txBody>
      </p:sp>
      <p:sp>
        <p:nvSpPr>
          <p:cNvPr id="24" name="Rectangle 23"/>
          <p:cNvSpPr/>
          <p:nvPr/>
        </p:nvSpPr>
        <p:spPr>
          <a:xfrm>
            <a:off x="971600" y="4941168"/>
            <a:ext cx="122413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Rumours</a:t>
            </a:r>
            <a:endParaRPr lang="en-GB" dirty="0"/>
          </a:p>
        </p:txBody>
      </p:sp>
      <p:sp>
        <p:nvSpPr>
          <p:cNvPr id="25" name="Rectangle 24"/>
          <p:cNvSpPr/>
          <p:nvPr/>
        </p:nvSpPr>
        <p:spPr>
          <a:xfrm>
            <a:off x="6228184" y="4941168"/>
            <a:ext cx="100811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Teasing</a:t>
            </a:r>
            <a:endParaRPr lang="en-GB" dirty="0"/>
          </a:p>
        </p:txBody>
      </p:sp>
      <p:sp>
        <p:nvSpPr>
          <p:cNvPr id="26" name="Rectangle 25"/>
          <p:cNvSpPr/>
          <p:nvPr/>
        </p:nvSpPr>
        <p:spPr>
          <a:xfrm>
            <a:off x="3707904" y="5301208"/>
            <a:ext cx="1872208"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Leaving somebody out</a:t>
            </a: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What is bullying?</a:t>
            </a:r>
            <a:endParaRPr lang="en-GB" sz="2800" dirty="0"/>
          </a:p>
        </p:txBody>
      </p:sp>
      <p:sp>
        <p:nvSpPr>
          <p:cNvPr id="3" name="Content Placeholder 2"/>
          <p:cNvSpPr>
            <a:spLocks noGrp="1"/>
          </p:cNvSpPr>
          <p:nvPr>
            <p:ph sz="half" idx="1"/>
          </p:nvPr>
        </p:nvSpPr>
        <p:spPr/>
        <p:txBody>
          <a:bodyPr>
            <a:normAutofit fontScale="62500" lnSpcReduction="20000"/>
          </a:bodyPr>
          <a:lstStyle/>
          <a:p>
            <a:pPr>
              <a:buNone/>
            </a:pPr>
            <a:r>
              <a:rPr lang="en-GB" dirty="0" smtClean="0"/>
              <a:t>Bullying includes:</a:t>
            </a:r>
          </a:p>
          <a:p>
            <a:r>
              <a:rPr lang="en-GB" dirty="0" smtClean="0"/>
              <a:t>Name calling</a:t>
            </a:r>
          </a:p>
          <a:p>
            <a:r>
              <a:rPr lang="en-GB" dirty="0" smtClean="0"/>
              <a:t>Hitting, pinching, biting, pushing and shoving</a:t>
            </a:r>
          </a:p>
          <a:p>
            <a:r>
              <a:rPr lang="en-GB" dirty="0" smtClean="0"/>
              <a:t>Damaging your belongings</a:t>
            </a:r>
          </a:p>
          <a:p>
            <a:r>
              <a:rPr lang="en-GB" dirty="0" smtClean="0"/>
              <a:t>Stealing your money</a:t>
            </a:r>
          </a:p>
          <a:p>
            <a:r>
              <a:rPr lang="en-GB" dirty="0" smtClean="0"/>
              <a:t>Making things up to get you into trouble</a:t>
            </a:r>
          </a:p>
          <a:p>
            <a:r>
              <a:rPr lang="en-GB" dirty="0" smtClean="0"/>
              <a:t>Taking things away from you</a:t>
            </a:r>
          </a:p>
          <a:p>
            <a:r>
              <a:rPr lang="en-GB" dirty="0" smtClean="0"/>
              <a:t>Taking your friends away from you</a:t>
            </a:r>
          </a:p>
          <a:p>
            <a:r>
              <a:rPr lang="en-GB" dirty="0" smtClean="0"/>
              <a:t>Posting insulting messages on the internet or by IM (</a:t>
            </a:r>
            <a:r>
              <a:rPr lang="en-GB" dirty="0" err="1" smtClean="0"/>
              <a:t>cyberbullying</a:t>
            </a:r>
            <a:r>
              <a:rPr lang="en-GB" dirty="0" smtClean="0"/>
              <a:t>)</a:t>
            </a:r>
          </a:p>
          <a:p>
            <a:r>
              <a:rPr lang="en-GB" dirty="0" smtClean="0"/>
              <a:t>Spreading rumours</a:t>
            </a:r>
          </a:p>
          <a:p>
            <a:r>
              <a:rPr lang="en-GB" dirty="0" smtClean="0"/>
              <a:t>Threats and intimidation</a:t>
            </a:r>
          </a:p>
          <a:p>
            <a:r>
              <a:rPr lang="en-GB" dirty="0" smtClean="0"/>
              <a:t>Making silent or abusive phone calls</a:t>
            </a:r>
          </a:p>
          <a:p>
            <a:r>
              <a:rPr lang="en-GB" dirty="0" smtClean="0"/>
              <a:t>Sending you offensive phone texts</a:t>
            </a:r>
          </a:p>
        </p:txBody>
      </p:sp>
      <p:sp>
        <p:nvSpPr>
          <p:cNvPr id="4" name="Content Placeholder 3"/>
          <p:cNvSpPr>
            <a:spLocks noGrp="1"/>
          </p:cNvSpPr>
          <p:nvPr>
            <p:ph sz="half" idx="2"/>
          </p:nvPr>
        </p:nvSpPr>
        <p:spPr>
          <a:xfrm>
            <a:off x="4709864" y="1600200"/>
            <a:ext cx="4038600" cy="4525963"/>
          </a:xfrm>
        </p:spPr>
        <p:txBody>
          <a:bodyPr>
            <a:normAutofit fontScale="62500" lnSpcReduction="20000"/>
          </a:bodyPr>
          <a:lstStyle/>
          <a:p>
            <a:pPr>
              <a:buNone/>
            </a:pPr>
            <a:r>
              <a:rPr lang="en-GB" dirty="0" smtClean="0"/>
              <a:t>They may make remarks about:</a:t>
            </a:r>
          </a:p>
          <a:p>
            <a:r>
              <a:rPr lang="en-GB" dirty="0" smtClean="0"/>
              <a:t>Your weight</a:t>
            </a:r>
          </a:p>
          <a:p>
            <a:r>
              <a:rPr lang="en-GB" dirty="0" smtClean="0"/>
              <a:t>Your appearance</a:t>
            </a:r>
          </a:p>
          <a:p>
            <a:r>
              <a:rPr lang="en-GB" dirty="0" smtClean="0"/>
              <a:t>Your abilities</a:t>
            </a:r>
          </a:p>
          <a:p>
            <a:r>
              <a:rPr lang="en-GB" dirty="0" smtClean="0"/>
              <a:t>Your religion</a:t>
            </a:r>
          </a:p>
          <a:p>
            <a:r>
              <a:rPr lang="en-GB" dirty="0" smtClean="0"/>
              <a:t>Your background</a:t>
            </a:r>
          </a:p>
          <a:p>
            <a:r>
              <a:rPr lang="en-GB" dirty="0" smtClean="0"/>
              <a:t>Your disability</a:t>
            </a:r>
          </a:p>
          <a:p>
            <a:r>
              <a:rPr lang="en-GB" dirty="0" smtClean="0"/>
              <a:t>Your health</a:t>
            </a:r>
          </a:p>
          <a:p>
            <a:r>
              <a:rPr lang="en-GB" dirty="0" smtClean="0"/>
              <a:t>Your family</a:t>
            </a:r>
          </a:p>
          <a:p>
            <a:r>
              <a:rPr lang="en-GB" dirty="0" smtClean="0"/>
              <a:t>Your accent</a:t>
            </a:r>
            <a:endParaRPr lang="en-GB" dirty="0"/>
          </a:p>
        </p:txBody>
      </p:sp>
      <p:sp>
        <p:nvSpPr>
          <p:cNvPr id="5" name="TextBox 4"/>
          <p:cNvSpPr txBox="1"/>
          <p:nvPr/>
        </p:nvSpPr>
        <p:spPr>
          <a:xfrm>
            <a:off x="4932040" y="4869160"/>
            <a:ext cx="3672408" cy="1477328"/>
          </a:xfrm>
          <a:prstGeom prst="rect">
            <a:avLst/>
          </a:prstGeom>
          <a:noFill/>
        </p:spPr>
        <p:txBody>
          <a:bodyPr wrap="square" rtlCol="0">
            <a:spAutoFit/>
          </a:bodyPr>
          <a:lstStyle/>
          <a:p>
            <a:r>
              <a:rPr lang="en-GB" b="1" dirty="0" smtClean="0">
                <a:solidFill>
                  <a:srgbClr val="FF0000"/>
                </a:solidFill>
              </a:rPr>
              <a:t>It is not good enough to say that something was a “joke” or that it was “teasing”.  If it is something negative about another person, it is bullying!</a:t>
            </a:r>
            <a:endParaRPr lang="en-GB"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20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20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20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20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5">
                                            <p:txEl>
                                              <p:pRg st="0" end="0"/>
                                            </p:txEl>
                                          </p:spTgt>
                                        </p:tgtEl>
                                        <p:attrNameLst>
                                          <p:attrName>style.visibility</p:attrName>
                                        </p:attrNameLst>
                                      </p:cBhvr>
                                      <p:to>
                                        <p:strVal val="visible"/>
                                      </p:to>
                                    </p:set>
                                    <p:animEffect transition="in" filter="fade">
                                      <p:cBhvr>
                                        <p:cTn id="7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ANTI-BULLYING POSTER</a:t>
            </a:r>
            <a:endParaRPr lang="en-GB" dirty="0"/>
          </a:p>
        </p:txBody>
      </p:sp>
      <p:sp>
        <p:nvSpPr>
          <p:cNvPr id="3" name="Content Placeholder 2"/>
          <p:cNvSpPr>
            <a:spLocks noGrp="1"/>
          </p:cNvSpPr>
          <p:nvPr>
            <p:ph sz="half" idx="1"/>
          </p:nvPr>
        </p:nvSpPr>
        <p:spPr/>
        <p:txBody>
          <a:bodyPr/>
          <a:lstStyle/>
          <a:p>
            <a:r>
              <a:rPr lang="en-GB" dirty="0" smtClean="0"/>
              <a:t>On the paper you have to design your own </a:t>
            </a:r>
          </a:p>
          <a:p>
            <a:endParaRPr lang="en-GB" dirty="0" smtClean="0"/>
          </a:p>
          <a:p>
            <a:r>
              <a:rPr lang="en-GB" dirty="0" smtClean="0"/>
              <a:t>ANTI-BULLYING POSTER!</a:t>
            </a:r>
            <a:endParaRPr lang="en-GB" dirty="0"/>
          </a:p>
        </p:txBody>
      </p:sp>
      <p:pic>
        <p:nvPicPr>
          <p:cNvPr id="1026" name="Picture 2" descr="http://t3.gstatic.com/images?q=tbn:ANd9GcRbBCdU7CfL39FZ5TGffAfvs98hS6VqR_Xtbg3F9WjPdeySgJGE"/>
          <p:cNvPicPr>
            <a:picLocks noChangeAspect="1" noChangeArrowheads="1"/>
          </p:cNvPicPr>
          <p:nvPr/>
        </p:nvPicPr>
        <p:blipFill>
          <a:blip r:embed="rId2" cstate="print"/>
          <a:srcRect/>
          <a:stretch>
            <a:fillRect/>
          </a:stretch>
        </p:blipFill>
        <p:spPr bwMode="auto">
          <a:xfrm>
            <a:off x="7308304" y="908720"/>
            <a:ext cx="1835696" cy="2793890"/>
          </a:xfrm>
          <a:prstGeom prst="rect">
            <a:avLst/>
          </a:prstGeom>
          <a:noFill/>
        </p:spPr>
      </p:pic>
      <p:pic>
        <p:nvPicPr>
          <p:cNvPr id="1028" name="Picture 4" descr="http://t0.gstatic.com/images?q=tbn:ANd9GcSnUMocgYpHc3kX3j31zoS15hkM_uaPGH4o_HQgwZV1KJwpHe7VmQ"/>
          <p:cNvPicPr>
            <a:picLocks noChangeAspect="1" noChangeArrowheads="1"/>
          </p:cNvPicPr>
          <p:nvPr/>
        </p:nvPicPr>
        <p:blipFill>
          <a:blip r:embed="rId3" cstate="print"/>
          <a:srcRect/>
          <a:stretch>
            <a:fillRect/>
          </a:stretch>
        </p:blipFill>
        <p:spPr bwMode="auto">
          <a:xfrm>
            <a:off x="4644008" y="908720"/>
            <a:ext cx="2571750" cy="1781176"/>
          </a:xfrm>
          <a:prstGeom prst="rect">
            <a:avLst/>
          </a:prstGeom>
          <a:noFill/>
        </p:spPr>
      </p:pic>
      <p:pic>
        <p:nvPicPr>
          <p:cNvPr id="1030" name="Picture 6" descr="http://t3.gstatic.com/images?q=tbn:ANd9GcTe72NX38LTuuH7Gy_iHtEFlZf_JhRhX1AsKXgNdC760Qf6JTGNwQ"/>
          <p:cNvPicPr>
            <a:picLocks noChangeAspect="1" noChangeArrowheads="1"/>
          </p:cNvPicPr>
          <p:nvPr/>
        </p:nvPicPr>
        <p:blipFill>
          <a:blip r:embed="rId4" cstate="print"/>
          <a:srcRect/>
          <a:stretch>
            <a:fillRect/>
          </a:stretch>
        </p:blipFill>
        <p:spPr bwMode="auto">
          <a:xfrm>
            <a:off x="3563888" y="2852936"/>
            <a:ext cx="2952328" cy="2952328"/>
          </a:xfrm>
          <a:prstGeom prst="rect">
            <a:avLst/>
          </a:prstGeom>
          <a:noFill/>
        </p:spPr>
      </p:pic>
      <p:pic>
        <p:nvPicPr>
          <p:cNvPr id="1032" name="Picture 8" descr="http://t1.gstatic.com/images?q=tbn:ANd9GcTbHYMKqoUGmQaSLoeAausZjDHo5TaeyuwNNe64K3TEDt7aThTJnQ"/>
          <p:cNvPicPr>
            <a:picLocks noChangeAspect="1" noChangeArrowheads="1"/>
          </p:cNvPicPr>
          <p:nvPr/>
        </p:nvPicPr>
        <p:blipFill>
          <a:blip r:embed="rId5" cstate="print"/>
          <a:srcRect/>
          <a:stretch>
            <a:fillRect/>
          </a:stretch>
        </p:blipFill>
        <p:spPr bwMode="auto">
          <a:xfrm>
            <a:off x="6372200" y="3933056"/>
            <a:ext cx="2552700" cy="179070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cstate="print"/>
          <a:srcRect l="11812" t="18900" r="6092" b="5501"/>
          <a:stretch>
            <a:fillRect/>
          </a:stretch>
        </p:blipFill>
        <p:spPr bwMode="auto">
          <a:xfrm>
            <a:off x="0" y="0"/>
            <a:ext cx="914399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would you do?</a:t>
            </a:r>
            <a:endParaRPr lang="en-GB" dirty="0"/>
          </a:p>
        </p:txBody>
      </p:sp>
      <p:sp>
        <p:nvSpPr>
          <p:cNvPr id="3" name="Content Placeholder 2"/>
          <p:cNvSpPr>
            <a:spLocks noGrp="1"/>
          </p:cNvSpPr>
          <p:nvPr>
            <p:ph idx="1"/>
          </p:nvPr>
        </p:nvSpPr>
        <p:spPr/>
        <p:txBody>
          <a:bodyPr>
            <a:normAutofit lnSpcReduction="10000"/>
          </a:bodyPr>
          <a:lstStyle/>
          <a:p>
            <a:pPr>
              <a:buNone/>
            </a:pPr>
            <a:r>
              <a:rPr lang="en-GB" b="1" u="sng" dirty="0" smtClean="0">
                <a:solidFill>
                  <a:schemeClr val="tx2">
                    <a:lumMod val="50000"/>
                  </a:schemeClr>
                </a:solidFill>
              </a:rPr>
              <a:t>TASK</a:t>
            </a:r>
            <a:r>
              <a:rPr lang="en-GB" dirty="0" smtClean="0">
                <a:solidFill>
                  <a:schemeClr val="tx2">
                    <a:lumMod val="50000"/>
                  </a:schemeClr>
                </a:solidFill>
              </a:rPr>
              <a:t>: </a:t>
            </a:r>
            <a:r>
              <a:rPr lang="en-GB" dirty="0" smtClean="0">
                <a:solidFill>
                  <a:srgbClr val="7030A0"/>
                </a:solidFill>
              </a:rPr>
              <a:t>Group Discussion</a:t>
            </a:r>
          </a:p>
          <a:p>
            <a:pPr>
              <a:buNone/>
            </a:pPr>
            <a:r>
              <a:rPr lang="en-GB" dirty="0" smtClean="0">
                <a:solidFill>
                  <a:schemeClr val="tx2">
                    <a:lumMod val="50000"/>
                  </a:schemeClr>
                </a:solidFill>
              </a:rPr>
              <a:t>The following slides, will give six different scenarios.</a:t>
            </a:r>
          </a:p>
          <a:p>
            <a:pPr>
              <a:buNone/>
            </a:pPr>
            <a:r>
              <a:rPr lang="en-GB" dirty="0" smtClean="0">
                <a:solidFill>
                  <a:schemeClr val="tx2">
                    <a:lumMod val="50000"/>
                  </a:schemeClr>
                </a:solidFill>
              </a:rPr>
              <a:t>You will need to divide yourself into six groups and discuss the best action to take in the scenario given to you.</a:t>
            </a:r>
          </a:p>
          <a:p>
            <a:pPr>
              <a:buNone/>
            </a:pPr>
            <a:r>
              <a:rPr lang="en-GB" dirty="0" smtClean="0">
                <a:solidFill>
                  <a:schemeClr val="tx2">
                    <a:lumMod val="50000"/>
                  </a:schemeClr>
                </a:solidFill>
              </a:rPr>
              <a:t>You then need to feedback and the rest of class will give their opinion.</a:t>
            </a:r>
          </a:p>
          <a:p>
            <a:pPr>
              <a:buNone/>
            </a:pPr>
            <a:r>
              <a:rPr lang="en-GB" dirty="0" smtClean="0"/>
              <a:t> </a:t>
            </a:r>
            <a:endParaRPr lang="en-GB" dirty="0"/>
          </a:p>
        </p:txBody>
      </p:sp>
      <p:sp>
        <p:nvSpPr>
          <p:cNvPr id="4" name="Notched Right Arrow 3"/>
          <p:cNvSpPr/>
          <p:nvPr/>
        </p:nvSpPr>
        <p:spPr>
          <a:xfrm>
            <a:off x="7308304" y="5877272"/>
            <a:ext cx="1368152" cy="64807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904656"/>
          </a:xfrm>
        </p:spPr>
        <p:txBody>
          <a:bodyPr>
            <a:normAutofit lnSpcReduction="10000"/>
          </a:bodyPr>
          <a:lstStyle/>
          <a:p>
            <a:pPr>
              <a:buNone/>
            </a:pPr>
            <a:endParaRPr lang="en-GB" dirty="0" smtClean="0"/>
          </a:p>
          <a:p>
            <a:pPr>
              <a:buNone/>
            </a:pPr>
            <a:r>
              <a:rPr lang="en-GB" dirty="0" smtClean="0"/>
              <a:t>1. There's a website everyone at school knows about where people have been posting insulting messages about me. My name has been given, the school I attend and the year I am in. Lots of vile and untrue things have been said about me and I don't know what to do. My mum wants to get the police involved but I'm afraid it will make things worse. I don't know who is behind it or how to complain and get the postings removed.</a:t>
            </a:r>
            <a:endParaRPr lang="en-GB" dirty="0"/>
          </a:p>
        </p:txBody>
      </p:sp>
      <p:sp>
        <p:nvSpPr>
          <p:cNvPr id="5" name="Title 1"/>
          <p:cNvSpPr>
            <a:spLocks noGrp="1"/>
          </p:cNvSpPr>
          <p:nvPr>
            <p:ph type="title"/>
          </p:nvPr>
        </p:nvSpPr>
        <p:spPr/>
        <p:txBody>
          <a:bodyPr/>
          <a:lstStyle/>
          <a:p>
            <a:r>
              <a:rPr lang="en-GB" dirty="0" smtClean="0"/>
              <a:t>What would you do?</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heme2">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599</TotalTime>
  <Words>2355</Words>
  <Application>Microsoft Office PowerPoint</Application>
  <PresentationFormat>On-screen Show (4:3)</PresentationFormat>
  <Paragraphs>198</Paragraphs>
  <Slides>34</Slides>
  <Notes>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Theme2</vt:lpstr>
      <vt:lpstr>Stay Safe</vt:lpstr>
      <vt:lpstr>Personalised Learning Outcomes</vt:lpstr>
      <vt:lpstr>Starter: What makes a bully?</vt:lpstr>
      <vt:lpstr>Starter: What makes a bully?</vt:lpstr>
      <vt:lpstr>What is bullying?</vt:lpstr>
      <vt:lpstr>ANTI-BULLYING POSTER</vt:lpstr>
      <vt:lpstr>PowerPoint Presentation</vt:lpstr>
      <vt:lpstr>What would you do?</vt:lpstr>
      <vt:lpstr>What would you do?</vt:lpstr>
      <vt:lpstr>What would you do?</vt:lpstr>
      <vt:lpstr>What would you do?</vt:lpstr>
      <vt:lpstr>What would you do?</vt:lpstr>
      <vt:lpstr>What would you do?</vt:lpstr>
      <vt:lpstr>What would you do?</vt:lpstr>
      <vt:lpstr>Consequences</vt:lpstr>
      <vt:lpstr>Statistics</vt:lpstr>
      <vt:lpstr>Victims</vt:lpstr>
      <vt:lpstr>What do I do?</vt:lpstr>
      <vt:lpstr>Stay Safe</vt:lpstr>
      <vt:lpstr>Learning Objectives</vt:lpstr>
      <vt:lpstr>STARTER</vt:lpstr>
      <vt:lpstr>Role Play</vt:lpstr>
      <vt:lpstr>Freeze Frames</vt:lpstr>
      <vt:lpstr>Practise</vt:lpstr>
      <vt:lpstr>Performance</vt:lpstr>
      <vt:lpstr>Section 1</vt:lpstr>
      <vt:lpstr>Section 2</vt:lpstr>
      <vt:lpstr>Section 3</vt:lpstr>
      <vt:lpstr>Section 4</vt:lpstr>
      <vt:lpstr>Section 5</vt:lpstr>
      <vt:lpstr>Section 6</vt:lpstr>
      <vt:lpstr>Section 7</vt:lpstr>
      <vt:lpstr>Section 8</vt:lpstr>
      <vt:lpstr>ANTI-BULLYING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Lisa</dc:creator>
  <cp:lastModifiedBy>Sajjad</cp:lastModifiedBy>
  <cp:revision>26</cp:revision>
  <dcterms:created xsi:type="dcterms:W3CDTF">2012-06-29T11:50:46Z</dcterms:created>
  <dcterms:modified xsi:type="dcterms:W3CDTF">2017-05-14T21:43:35Z</dcterms:modified>
</cp:coreProperties>
</file>