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0" r:id="rId2"/>
    <p:sldId id="256" r:id="rId3"/>
    <p:sldId id="284" r:id="rId4"/>
    <p:sldId id="309" r:id="rId5"/>
    <p:sldId id="318" r:id="rId6"/>
    <p:sldId id="317" r:id="rId7"/>
    <p:sldId id="319" r:id="rId8"/>
    <p:sldId id="311" r:id="rId9"/>
    <p:sldId id="29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F484"/>
    <a:srgbClr val="CCDDAB"/>
    <a:srgbClr val="FACEED"/>
    <a:srgbClr val="F8C0E8"/>
    <a:srgbClr val="F6B0E2"/>
    <a:srgbClr val="9BFFD7"/>
    <a:srgbClr val="85FFCE"/>
    <a:srgbClr val="4FFFB8"/>
    <a:srgbClr val="D3CEB1"/>
    <a:srgbClr val="0097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35" autoAdjust="0"/>
    <p:restoredTop sz="68644" autoAdjust="0"/>
  </p:normalViewPr>
  <p:slideViewPr>
    <p:cSldViewPr>
      <p:cViewPr varScale="1">
        <p:scale>
          <a:sx n="52" d="100"/>
          <a:sy n="52" d="100"/>
        </p:scale>
        <p:origin x="-1266" y="-90"/>
      </p:cViewPr>
      <p:guideLst>
        <p:guide orient="horz" pos="2160"/>
        <p:guide pos="2880"/>
      </p:guideLst>
    </p:cSldViewPr>
  </p:slideViewPr>
  <p:outlineViewPr>
    <p:cViewPr>
      <p:scale>
        <a:sx n="33" d="100"/>
        <a:sy n="33" d="100"/>
      </p:scale>
      <p:origin x="0" y="1896"/>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72EF2C-FD02-4C0D-9B7C-3ADEF07C1023}" type="datetimeFigureOut">
              <a:rPr lang="en-GB" smtClean="0"/>
              <a:pPr/>
              <a:t>22/07/2017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B2D2AF-CDC6-4E76-B4C7-A1807B792361}" type="slidenum">
              <a:rPr lang="en-GB" smtClean="0"/>
              <a:pPr/>
              <a:t>‹#›</a:t>
            </a:fld>
            <a:endParaRPr lang="en-GB"/>
          </a:p>
        </p:txBody>
      </p:sp>
    </p:spTree>
    <p:extLst>
      <p:ext uri="{BB962C8B-B14F-4D97-AF65-F5344CB8AC3E}">
        <p14:creationId xmlns="" xmlns:p14="http://schemas.microsoft.com/office/powerpoint/2010/main" val="365409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i="1" dirty="0" smtClean="0"/>
              <a:t>Answer:</a:t>
            </a:r>
          </a:p>
          <a:p>
            <a:pPr marL="228600" indent="-228600">
              <a:buFont typeface="Arial" pitchFamily="34" charset="0"/>
              <a:buNone/>
            </a:pPr>
            <a:r>
              <a:rPr lang="en-GB" b="0" i="0" baseline="0" dirty="0" smtClean="0"/>
              <a:t>Prophet Musa (as)</a:t>
            </a:r>
          </a:p>
          <a:p>
            <a:pPr marL="228600" indent="-228600">
              <a:buFont typeface="Arial" pitchFamily="34" charset="0"/>
              <a:buNone/>
            </a:pPr>
            <a:endParaRPr lang="en-GB" b="0" i="0" baseline="0" dirty="0" smtClean="0">
              <a:latin typeface="Traditional Arabic" pitchFamily="18" charset="-78"/>
              <a:cs typeface="Traditional Arabic" pitchFamily="18" charset="-78"/>
            </a:endParaRPr>
          </a:p>
          <a:p>
            <a:pPr marL="228600" indent="-228600">
              <a:buFont typeface="Arial" pitchFamily="34" charset="0"/>
              <a:buNone/>
            </a:pPr>
            <a:r>
              <a:rPr lang="en-GB" b="1" i="1" baseline="0" dirty="0" smtClean="0">
                <a:latin typeface="Traditional Arabic" pitchFamily="18" charset="-78"/>
                <a:cs typeface="Traditional Arabic" pitchFamily="18" charset="-78"/>
              </a:rPr>
              <a:t>BONUS: </a:t>
            </a:r>
            <a:r>
              <a:rPr lang="en-GB" b="0" i="0" baseline="0" dirty="0" smtClean="0">
                <a:latin typeface="Traditional Arabic" pitchFamily="18" charset="-78"/>
                <a:cs typeface="Traditional Arabic" pitchFamily="18" charset="-78"/>
              </a:rPr>
              <a:t>Name three </a:t>
            </a:r>
            <a:r>
              <a:rPr lang="en-GB" b="0" i="0" baseline="0" dirty="0" err="1" smtClean="0">
                <a:latin typeface="Traditional Arabic" pitchFamily="18" charset="-78"/>
                <a:cs typeface="Traditional Arabic" pitchFamily="18" charset="-78"/>
              </a:rPr>
              <a:t>suwer</a:t>
            </a:r>
            <a:r>
              <a:rPr lang="en-GB" b="0" i="0" baseline="0" dirty="0" smtClean="0">
                <a:latin typeface="Traditional Arabic" pitchFamily="18" charset="-78"/>
                <a:cs typeface="Traditional Arabic" pitchFamily="18" charset="-78"/>
              </a:rPr>
              <a:t> he is mentioned in:</a:t>
            </a:r>
          </a:p>
          <a:p>
            <a:pPr marL="228600" indent="-228600">
              <a:buFontTx/>
              <a:buChar char="-"/>
            </a:pPr>
            <a:r>
              <a:rPr lang="en-GB" b="0" i="0" baseline="0" dirty="0" err="1" smtClean="0">
                <a:latin typeface="Traditional Arabic" pitchFamily="18" charset="-78"/>
                <a:cs typeface="Traditional Arabic" pitchFamily="18" charset="-78"/>
              </a:rPr>
              <a:t>Baqara</a:t>
            </a:r>
            <a:r>
              <a:rPr lang="en-GB" b="0" i="0" baseline="0" dirty="0" smtClean="0">
                <a:latin typeface="Traditional Arabic" pitchFamily="18" charset="-78"/>
                <a:cs typeface="Traditional Arabic" pitchFamily="18" charset="-78"/>
              </a:rPr>
              <a:t> (2)</a:t>
            </a:r>
          </a:p>
          <a:p>
            <a:pPr marL="228600" indent="-228600">
              <a:buFontTx/>
              <a:buChar char="-"/>
            </a:pPr>
            <a:r>
              <a:rPr lang="en-GB" b="0" i="0" baseline="0" dirty="0" err="1" smtClean="0">
                <a:latin typeface="Traditional Arabic" pitchFamily="18" charset="-78"/>
                <a:cs typeface="Traditional Arabic" pitchFamily="18" charset="-78"/>
              </a:rPr>
              <a:t>Qasas</a:t>
            </a:r>
            <a:r>
              <a:rPr lang="en-GB" b="0" i="0" baseline="0" dirty="0" smtClean="0">
                <a:latin typeface="Traditional Arabic" pitchFamily="18" charset="-78"/>
                <a:cs typeface="Traditional Arabic" pitchFamily="18" charset="-78"/>
              </a:rPr>
              <a:t> (28)</a:t>
            </a:r>
          </a:p>
          <a:p>
            <a:pPr marL="228600" indent="-228600">
              <a:buFontTx/>
              <a:buChar char="-"/>
            </a:pPr>
            <a:r>
              <a:rPr lang="en-GB" b="0" i="0" baseline="0" dirty="0" err="1" smtClean="0">
                <a:latin typeface="Traditional Arabic" pitchFamily="18" charset="-78"/>
                <a:cs typeface="Traditional Arabic" pitchFamily="18" charset="-78"/>
              </a:rPr>
              <a:t>Kahaf</a:t>
            </a:r>
            <a:r>
              <a:rPr lang="en-GB" b="0" i="0" baseline="0" dirty="0" smtClean="0">
                <a:latin typeface="Traditional Arabic" pitchFamily="18" charset="-78"/>
                <a:cs typeface="Traditional Arabic" pitchFamily="18" charset="-78"/>
              </a:rPr>
              <a:t> (18)</a:t>
            </a:r>
          </a:p>
          <a:p>
            <a:pPr marL="228600" indent="-228600">
              <a:buFontTx/>
              <a:buChar char="-"/>
            </a:pPr>
            <a:r>
              <a:rPr lang="en-GB" b="0" i="0" baseline="0" dirty="0" err="1" smtClean="0">
                <a:latin typeface="Traditional Arabic" pitchFamily="18" charset="-78"/>
                <a:cs typeface="Traditional Arabic" pitchFamily="18" charset="-78"/>
              </a:rPr>
              <a:t>Taha</a:t>
            </a:r>
            <a:r>
              <a:rPr lang="en-GB" b="0" i="0" baseline="0" dirty="0" smtClean="0">
                <a:latin typeface="Traditional Arabic" pitchFamily="18" charset="-78"/>
                <a:cs typeface="Traditional Arabic" pitchFamily="18" charset="-78"/>
              </a:rPr>
              <a:t> (20)</a:t>
            </a:r>
          </a:p>
          <a:p>
            <a:pPr marL="228600" indent="-228600">
              <a:buFontTx/>
              <a:buChar char="-"/>
            </a:pPr>
            <a:r>
              <a:rPr lang="en-GB" b="0" i="0" baseline="0" dirty="0" err="1" smtClean="0">
                <a:latin typeface="Traditional Arabic" pitchFamily="18" charset="-78"/>
                <a:cs typeface="Traditional Arabic" pitchFamily="18" charset="-78"/>
              </a:rPr>
              <a:t>Shu’araa</a:t>
            </a:r>
            <a:r>
              <a:rPr lang="en-GB" b="0" i="0" baseline="0" dirty="0" smtClean="0">
                <a:latin typeface="Traditional Arabic" pitchFamily="18" charset="-78"/>
                <a:cs typeface="Traditional Arabic" pitchFamily="18" charset="-78"/>
              </a:rPr>
              <a:t> (26)</a:t>
            </a:r>
          </a:p>
          <a:p>
            <a:pPr marL="228600" indent="-228600">
              <a:buFontTx/>
              <a:buChar char="-"/>
            </a:pPr>
            <a:r>
              <a:rPr lang="en-GB" b="0" i="0" baseline="0" dirty="0" err="1" smtClean="0">
                <a:latin typeface="Traditional Arabic" pitchFamily="18" charset="-78"/>
                <a:cs typeface="Traditional Arabic" pitchFamily="18" charset="-78"/>
              </a:rPr>
              <a:t>A’raaf</a:t>
            </a:r>
            <a:r>
              <a:rPr lang="en-GB" b="0" i="0" baseline="0" dirty="0" smtClean="0">
                <a:latin typeface="Traditional Arabic" pitchFamily="18" charset="-78"/>
                <a:cs typeface="Traditional Arabic" pitchFamily="18" charset="-78"/>
              </a:rPr>
              <a:t> (7)</a:t>
            </a:r>
          </a:p>
          <a:p>
            <a:pPr marL="228600" indent="-228600">
              <a:buFontTx/>
              <a:buChar char="-"/>
            </a:pPr>
            <a:r>
              <a:rPr lang="en-GB" b="0" i="0" baseline="0" dirty="0" err="1" smtClean="0">
                <a:latin typeface="Traditional Arabic" pitchFamily="18" charset="-78"/>
                <a:cs typeface="Traditional Arabic" pitchFamily="18" charset="-78"/>
              </a:rPr>
              <a:t>Sajdah</a:t>
            </a:r>
            <a:r>
              <a:rPr lang="en-GB" b="0" i="0" baseline="0" dirty="0" smtClean="0">
                <a:latin typeface="Traditional Arabic" pitchFamily="18" charset="-78"/>
                <a:cs typeface="Traditional Arabic" pitchFamily="18" charset="-78"/>
              </a:rPr>
              <a:t> (32)</a:t>
            </a:r>
          </a:p>
          <a:p>
            <a:pPr marL="228600" indent="-228600">
              <a:buFontTx/>
              <a:buChar char="-"/>
            </a:pPr>
            <a:r>
              <a:rPr lang="en-GB" b="0" i="0" baseline="0" dirty="0" err="1" smtClean="0">
                <a:latin typeface="Traditional Arabic" pitchFamily="18" charset="-78"/>
                <a:cs typeface="Traditional Arabic" pitchFamily="18" charset="-78"/>
              </a:rPr>
              <a:t>Dhukkhan</a:t>
            </a:r>
            <a:r>
              <a:rPr lang="en-GB" b="0" i="0" baseline="0" dirty="0" smtClean="0">
                <a:latin typeface="Traditional Arabic" pitchFamily="18" charset="-78"/>
                <a:cs typeface="Traditional Arabic" pitchFamily="18" charset="-78"/>
              </a:rPr>
              <a:t> (44)</a:t>
            </a:r>
          </a:p>
          <a:p>
            <a:pPr marL="228600" indent="-228600">
              <a:buFontTx/>
              <a:buChar char="-"/>
            </a:pPr>
            <a:r>
              <a:rPr lang="en-GB" b="0" i="0" baseline="0" dirty="0" smtClean="0">
                <a:latin typeface="Traditional Arabic" pitchFamily="18" charset="-78"/>
                <a:cs typeface="Traditional Arabic" pitchFamily="18" charset="-78"/>
              </a:rPr>
              <a:t>There are many more – these are just a few examples </a:t>
            </a:r>
            <a:endParaRPr lang="en-GB" b="0" i="0" baseline="0" dirty="0">
              <a:latin typeface="Traditional Arabic" pitchFamily="18" charset="-78"/>
              <a:cs typeface="Traditional Arabic" pitchFamily="18" charset="-78"/>
            </a:endParaRPr>
          </a:p>
        </p:txBody>
      </p:sp>
      <p:sp>
        <p:nvSpPr>
          <p:cNvPr id="4" name="Slide Number Placeholder 3"/>
          <p:cNvSpPr>
            <a:spLocks noGrp="1"/>
          </p:cNvSpPr>
          <p:nvPr>
            <p:ph type="sldNum" sz="quarter" idx="10"/>
          </p:nvPr>
        </p:nvSpPr>
        <p:spPr/>
        <p:txBody>
          <a:bodyPr/>
          <a:lstStyle/>
          <a:p>
            <a:fld id="{82B2D2AF-CDC6-4E76-B4C7-A1807B792361}" type="slidenum">
              <a:rPr lang="en-GB" smtClean="0"/>
              <a:pPr/>
              <a:t>3</a:t>
            </a:fld>
            <a:endParaRPr lang="en-GB"/>
          </a:p>
        </p:txBody>
      </p:sp>
    </p:spTree>
    <p:extLst>
      <p:ext uri="{BB962C8B-B14F-4D97-AF65-F5344CB8AC3E}">
        <p14:creationId xmlns="" xmlns:p14="http://schemas.microsoft.com/office/powerpoint/2010/main" val="2040448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914400" lvl="1" indent="-457200">
              <a:buFont typeface="+mj-lt"/>
              <a:buNone/>
            </a:pPr>
            <a:endParaRPr lang="en-GB" b="1" dirty="0" smtClean="0"/>
          </a:p>
        </p:txBody>
      </p:sp>
      <p:sp>
        <p:nvSpPr>
          <p:cNvPr id="4" name="Slide Number Placeholder 3"/>
          <p:cNvSpPr>
            <a:spLocks noGrp="1"/>
          </p:cNvSpPr>
          <p:nvPr>
            <p:ph type="sldNum" sz="quarter" idx="10"/>
          </p:nvPr>
        </p:nvSpPr>
        <p:spPr/>
        <p:txBody>
          <a:bodyPr/>
          <a:lstStyle/>
          <a:p>
            <a:fld id="{82B2D2AF-CDC6-4E76-B4C7-A1807B792361}" type="slidenum">
              <a:rPr lang="en-GB" smtClean="0"/>
              <a:pPr/>
              <a:t>4</a:t>
            </a:fld>
            <a:endParaRPr lang="en-GB"/>
          </a:p>
        </p:txBody>
      </p:sp>
    </p:spTree>
    <p:extLst>
      <p:ext uri="{BB962C8B-B14F-4D97-AF65-F5344CB8AC3E}">
        <p14:creationId xmlns="" xmlns:p14="http://schemas.microsoft.com/office/powerpoint/2010/main" val="727392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914400" lvl="1" indent="-457200">
              <a:buFont typeface="+mj-lt"/>
              <a:buNone/>
            </a:pPr>
            <a:endParaRPr lang="en-GB" b="1" dirty="0" smtClean="0"/>
          </a:p>
        </p:txBody>
      </p:sp>
      <p:sp>
        <p:nvSpPr>
          <p:cNvPr id="4" name="Slide Number Placeholder 3"/>
          <p:cNvSpPr>
            <a:spLocks noGrp="1"/>
          </p:cNvSpPr>
          <p:nvPr>
            <p:ph type="sldNum" sz="quarter" idx="10"/>
          </p:nvPr>
        </p:nvSpPr>
        <p:spPr/>
        <p:txBody>
          <a:bodyPr/>
          <a:lstStyle/>
          <a:p>
            <a:fld id="{82B2D2AF-CDC6-4E76-B4C7-A1807B792361}" type="slidenum">
              <a:rPr lang="en-GB" smtClean="0"/>
              <a:pPr/>
              <a:t>5</a:t>
            </a:fld>
            <a:endParaRPr lang="en-GB"/>
          </a:p>
        </p:txBody>
      </p:sp>
    </p:spTree>
    <p:extLst>
      <p:ext uri="{BB962C8B-B14F-4D97-AF65-F5344CB8AC3E}">
        <p14:creationId xmlns="" xmlns:p14="http://schemas.microsoft.com/office/powerpoint/2010/main" val="727392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914400" lvl="1" indent="-457200">
              <a:buFont typeface="+mj-lt"/>
              <a:buNone/>
            </a:pPr>
            <a:endParaRPr lang="en-GB" b="1" dirty="0" smtClean="0"/>
          </a:p>
        </p:txBody>
      </p:sp>
      <p:sp>
        <p:nvSpPr>
          <p:cNvPr id="4" name="Slide Number Placeholder 3"/>
          <p:cNvSpPr>
            <a:spLocks noGrp="1"/>
          </p:cNvSpPr>
          <p:nvPr>
            <p:ph type="sldNum" sz="quarter" idx="10"/>
          </p:nvPr>
        </p:nvSpPr>
        <p:spPr/>
        <p:txBody>
          <a:bodyPr/>
          <a:lstStyle/>
          <a:p>
            <a:fld id="{82B2D2AF-CDC6-4E76-B4C7-A1807B792361}" type="slidenum">
              <a:rPr lang="en-GB" smtClean="0"/>
              <a:pPr/>
              <a:t>6</a:t>
            </a:fld>
            <a:endParaRPr lang="en-GB"/>
          </a:p>
        </p:txBody>
      </p:sp>
    </p:spTree>
    <p:extLst>
      <p:ext uri="{BB962C8B-B14F-4D97-AF65-F5344CB8AC3E}">
        <p14:creationId xmlns="" xmlns:p14="http://schemas.microsoft.com/office/powerpoint/2010/main" val="727392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914400" lvl="1" indent="-457200">
              <a:buFont typeface="+mj-lt"/>
              <a:buNone/>
            </a:pPr>
            <a:endParaRPr lang="en-GB" b="1" dirty="0" smtClean="0"/>
          </a:p>
        </p:txBody>
      </p:sp>
      <p:sp>
        <p:nvSpPr>
          <p:cNvPr id="4" name="Slide Number Placeholder 3"/>
          <p:cNvSpPr>
            <a:spLocks noGrp="1"/>
          </p:cNvSpPr>
          <p:nvPr>
            <p:ph type="sldNum" sz="quarter" idx="10"/>
          </p:nvPr>
        </p:nvSpPr>
        <p:spPr/>
        <p:txBody>
          <a:bodyPr/>
          <a:lstStyle/>
          <a:p>
            <a:fld id="{82B2D2AF-CDC6-4E76-B4C7-A1807B792361}" type="slidenum">
              <a:rPr lang="en-GB" smtClean="0"/>
              <a:pPr/>
              <a:t>7</a:t>
            </a:fld>
            <a:endParaRPr lang="en-GB"/>
          </a:p>
        </p:txBody>
      </p:sp>
    </p:spTree>
    <p:extLst>
      <p:ext uri="{BB962C8B-B14F-4D97-AF65-F5344CB8AC3E}">
        <p14:creationId xmlns="" xmlns:p14="http://schemas.microsoft.com/office/powerpoint/2010/main" val="7273923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914400" lvl="1" indent="-457200">
              <a:buFont typeface="+mj-lt"/>
              <a:buNone/>
            </a:pPr>
            <a:endParaRPr lang="en-GB" b="1" dirty="0" smtClean="0"/>
          </a:p>
        </p:txBody>
      </p:sp>
      <p:sp>
        <p:nvSpPr>
          <p:cNvPr id="4" name="Slide Number Placeholder 3"/>
          <p:cNvSpPr>
            <a:spLocks noGrp="1"/>
          </p:cNvSpPr>
          <p:nvPr>
            <p:ph type="sldNum" sz="quarter" idx="10"/>
          </p:nvPr>
        </p:nvSpPr>
        <p:spPr/>
        <p:txBody>
          <a:bodyPr/>
          <a:lstStyle/>
          <a:p>
            <a:fld id="{82B2D2AF-CDC6-4E76-B4C7-A1807B792361}" type="slidenum">
              <a:rPr lang="en-GB" smtClean="0"/>
              <a:pPr/>
              <a:t>8</a:t>
            </a:fld>
            <a:endParaRPr lang="en-GB"/>
          </a:p>
        </p:txBody>
      </p:sp>
    </p:spTree>
    <p:extLst>
      <p:ext uri="{BB962C8B-B14F-4D97-AF65-F5344CB8AC3E}">
        <p14:creationId xmlns="" xmlns:p14="http://schemas.microsoft.com/office/powerpoint/2010/main" val="727392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b="1" i="1" u="sng" kern="1200" dirty="0" smtClean="0">
                <a:solidFill>
                  <a:schemeClr val="tx1"/>
                </a:solidFill>
                <a:latin typeface="+mn-lt"/>
                <a:ea typeface="+mn-ea"/>
                <a:cs typeface="+mn-cs"/>
              </a:rPr>
              <a:t>Discussion:</a:t>
            </a:r>
          </a:p>
          <a:p>
            <a:r>
              <a:rPr lang="en-GB" sz="1200" kern="1200" dirty="0" smtClean="0">
                <a:solidFill>
                  <a:schemeClr val="tx1"/>
                </a:solidFill>
                <a:latin typeface="+mn-lt"/>
                <a:ea typeface="+mn-ea"/>
                <a:cs typeface="+mn-cs"/>
              </a:rPr>
              <a:t>It is only Allah that is the final Guarantor and Judge, and in Him and only Him should we put our trust, and from Him we must seek help, even when we take precautions.  </a:t>
            </a:r>
          </a:p>
          <a:p>
            <a:pPr>
              <a:buFontTx/>
              <a:buChar char="-"/>
            </a:pPr>
            <a:r>
              <a:rPr lang="en-GB" sz="1200" kern="1200" baseline="0" dirty="0" smtClean="0">
                <a:solidFill>
                  <a:schemeClr val="tx1"/>
                </a:solidFill>
                <a:latin typeface="+mn-lt"/>
                <a:ea typeface="+mn-ea"/>
                <a:cs typeface="+mn-cs"/>
              </a:rPr>
              <a:t>NB that is all we can do – do what we can and rely on Him and leave the rest up to Him and know that whatever He decrees will happen and it’ll be the best for us whether we think the outcome is the best or not – this is true </a:t>
            </a:r>
            <a:r>
              <a:rPr lang="en-GB" sz="1200" kern="1200" baseline="0" dirty="0" err="1" smtClean="0">
                <a:solidFill>
                  <a:schemeClr val="tx1"/>
                </a:solidFill>
                <a:latin typeface="+mn-lt"/>
                <a:ea typeface="+mn-ea"/>
                <a:cs typeface="+mn-cs"/>
              </a:rPr>
              <a:t>tawakkul</a:t>
            </a:r>
            <a:endParaRPr lang="en-GB" sz="1200" kern="1200" baseline="0" dirty="0" smtClean="0">
              <a:solidFill>
                <a:schemeClr val="tx1"/>
              </a:solidFill>
              <a:latin typeface="+mn-lt"/>
              <a:ea typeface="+mn-ea"/>
              <a:cs typeface="+mn-cs"/>
            </a:endParaRPr>
          </a:p>
          <a:p>
            <a:pPr>
              <a:buFontTx/>
              <a:buChar char="-"/>
            </a:pPr>
            <a:endParaRPr lang="en-GB" sz="1200" kern="1200" baseline="0" dirty="0" smtClean="0">
              <a:solidFill>
                <a:schemeClr val="tx1"/>
              </a:solidFill>
              <a:latin typeface="+mn-lt"/>
              <a:ea typeface="+mn-ea"/>
              <a:cs typeface="+mn-cs"/>
            </a:endParaRPr>
          </a:p>
          <a:p>
            <a:pPr>
              <a:buFontTx/>
              <a:buNone/>
            </a:pPr>
            <a:r>
              <a:rPr lang="en-GB" sz="1200" kern="1200" baseline="0" dirty="0" smtClean="0">
                <a:solidFill>
                  <a:schemeClr val="tx1"/>
                </a:solidFill>
                <a:latin typeface="+mn-lt"/>
                <a:ea typeface="+mn-ea"/>
                <a:cs typeface="+mn-cs"/>
              </a:rPr>
              <a:t>Prophet </a:t>
            </a:r>
            <a:r>
              <a:rPr lang="en-GB" sz="1200" kern="1200" baseline="0" dirty="0" err="1" smtClean="0">
                <a:solidFill>
                  <a:schemeClr val="tx1"/>
                </a:solidFill>
                <a:latin typeface="+mn-lt"/>
                <a:ea typeface="+mn-ea"/>
                <a:cs typeface="+mn-cs"/>
              </a:rPr>
              <a:t>Ya’qub</a:t>
            </a:r>
            <a:r>
              <a:rPr lang="en-GB" sz="1200" kern="1200" baseline="0" dirty="0" smtClean="0">
                <a:solidFill>
                  <a:schemeClr val="tx1"/>
                </a:solidFill>
                <a:latin typeface="+mn-lt"/>
                <a:ea typeface="+mn-ea"/>
                <a:cs typeface="+mn-cs"/>
              </a:rPr>
              <a:t> (as) had been patient for over 40years with the loss of Prophet Yusuf (as), he was now prospectively losing </a:t>
            </a:r>
            <a:r>
              <a:rPr lang="en-GB" sz="1200" kern="1200" baseline="0" dirty="0" err="1" smtClean="0">
                <a:solidFill>
                  <a:schemeClr val="tx1"/>
                </a:solidFill>
                <a:latin typeface="+mn-lt"/>
                <a:ea typeface="+mn-ea"/>
                <a:cs typeface="+mn-cs"/>
              </a:rPr>
              <a:t>Benyameen</a:t>
            </a:r>
            <a:r>
              <a:rPr lang="en-GB" sz="1200" kern="1200" baseline="0" dirty="0" smtClean="0">
                <a:solidFill>
                  <a:schemeClr val="tx1"/>
                </a:solidFill>
                <a:latin typeface="+mn-lt"/>
                <a:ea typeface="+mn-ea"/>
                <a:cs typeface="+mn-cs"/>
              </a:rPr>
              <a:t> – but again he had full </a:t>
            </a:r>
            <a:r>
              <a:rPr lang="en-GB" sz="1200" kern="1200" baseline="0" dirty="0" err="1" smtClean="0">
                <a:solidFill>
                  <a:schemeClr val="tx1"/>
                </a:solidFill>
                <a:latin typeface="+mn-lt"/>
                <a:ea typeface="+mn-ea"/>
                <a:cs typeface="+mn-cs"/>
              </a:rPr>
              <a:t>tawakkul</a:t>
            </a:r>
            <a:r>
              <a:rPr lang="en-GB" sz="1200" kern="1200" baseline="0" dirty="0" smtClean="0">
                <a:solidFill>
                  <a:schemeClr val="tx1"/>
                </a:solidFill>
                <a:latin typeface="+mn-lt"/>
                <a:ea typeface="+mn-ea"/>
                <a:cs typeface="+mn-cs"/>
              </a:rPr>
              <a:t> on Allah (</a:t>
            </a:r>
            <a:r>
              <a:rPr lang="en-GB" sz="1200" kern="1200" baseline="0" dirty="0" err="1" smtClean="0">
                <a:solidFill>
                  <a:schemeClr val="tx1"/>
                </a:solidFill>
                <a:latin typeface="+mn-lt"/>
                <a:ea typeface="+mn-ea"/>
                <a:cs typeface="+mn-cs"/>
              </a:rPr>
              <a:t>swt</a:t>
            </a:r>
            <a:r>
              <a:rPr lang="en-GB" sz="1200" kern="1200" baseline="0" dirty="0" smtClean="0">
                <a:solidFill>
                  <a:schemeClr val="tx1"/>
                </a:solidFill>
                <a:latin typeface="+mn-lt"/>
                <a:ea typeface="+mn-ea"/>
                <a:cs typeface="+mn-cs"/>
              </a:rPr>
              <a:t>) and sent him with his brothers relying on Allah (</a:t>
            </a:r>
            <a:r>
              <a:rPr lang="en-GB" sz="1200" kern="1200" baseline="0" dirty="0" err="1" smtClean="0">
                <a:solidFill>
                  <a:schemeClr val="tx1"/>
                </a:solidFill>
                <a:latin typeface="+mn-lt"/>
                <a:ea typeface="+mn-ea"/>
                <a:cs typeface="+mn-cs"/>
              </a:rPr>
              <a:t>swt</a:t>
            </a:r>
            <a:r>
              <a:rPr lang="en-GB" sz="1200" kern="1200" baseline="0" dirty="0" smtClean="0">
                <a:solidFill>
                  <a:schemeClr val="tx1"/>
                </a:solidFill>
                <a:latin typeface="+mn-lt"/>
                <a:ea typeface="+mn-ea"/>
                <a:cs typeface="+mn-cs"/>
              </a:rPr>
              <a:t>) to protect him</a:t>
            </a:r>
          </a:p>
          <a:p>
            <a:pPr>
              <a:buFontTx/>
              <a:buNone/>
            </a:pPr>
            <a:endParaRPr lang="en-GB"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latin typeface="+mn-lt"/>
                <a:ea typeface="+mn-ea"/>
                <a:cs typeface="+mn-cs"/>
              </a:rPr>
              <a:t>The end of verse 68 also mentions that Prophet </a:t>
            </a:r>
            <a:r>
              <a:rPr lang="en-GB" sz="1200" kern="1200" baseline="0" dirty="0" err="1" smtClean="0">
                <a:solidFill>
                  <a:schemeClr val="tx1"/>
                </a:solidFill>
                <a:latin typeface="+mn-lt"/>
                <a:ea typeface="+mn-ea"/>
                <a:cs typeface="+mn-cs"/>
              </a:rPr>
              <a:t>Ya’qub</a:t>
            </a:r>
            <a:r>
              <a:rPr lang="en-GB" sz="1200" kern="1200" baseline="0" dirty="0" smtClean="0">
                <a:solidFill>
                  <a:schemeClr val="tx1"/>
                </a:solidFill>
                <a:latin typeface="+mn-lt"/>
                <a:ea typeface="+mn-ea"/>
                <a:cs typeface="+mn-cs"/>
              </a:rPr>
              <a:t> (as) had some knowledge by the Grace of Allah (</a:t>
            </a:r>
            <a:r>
              <a:rPr lang="en-GB" sz="1200" kern="1200" baseline="0" dirty="0" err="1" smtClean="0">
                <a:solidFill>
                  <a:schemeClr val="tx1"/>
                </a:solidFill>
                <a:latin typeface="+mn-lt"/>
                <a:ea typeface="+mn-ea"/>
                <a:cs typeface="+mn-cs"/>
              </a:rPr>
              <a:t>swt</a:t>
            </a:r>
            <a:r>
              <a:rPr lang="en-GB" sz="1200" kern="1200" baseline="0" dirty="0" smtClean="0">
                <a:solidFill>
                  <a:schemeClr val="tx1"/>
                </a:solidFill>
                <a:latin typeface="+mn-lt"/>
                <a:ea typeface="+mn-ea"/>
                <a:cs typeface="+mn-cs"/>
              </a:rPr>
              <a:t>) – </a:t>
            </a:r>
            <a:r>
              <a:rPr lang="en-GB" sz="1200" kern="1200" dirty="0" smtClean="0">
                <a:solidFill>
                  <a:schemeClr val="tx1"/>
                </a:solidFill>
                <a:latin typeface="+mn-lt"/>
                <a:ea typeface="+mn-ea"/>
                <a:cs typeface="+mn-cs"/>
              </a:rPr>
              <a:t>which gave him some insight into these affairs in which his sons were involved. This insight was due to his communication with God Almighty Who established his knowledge</a:t>
            </a:r>
            <a:r>
              <a:rPr lang="en-GB" sz="1200" kern="1200" baseline="0" dirty="0" smtClean="0">
                <a:solidFill>
                  <a:schemeClr val="tx1"/>
                </a:solidFill>
                <a:latin typeface="+mn-lt"/>
                <a:ea typeface="+mn-ea"/>
                <a:cs typeface="+mn-cs"/>
              </a:rPr>
              <a:t> – we also see that as Prophet </a:t>
            </a:r>
            <a:r>
              <a:rPr lang="en-GB" sz="1200" kern="1200" baseline="0" dirty="0" err="1" smtClean="0">
                <a:solidFill>
                  <a:schemeClr val="tx1"/>
                </a:solidFill>
                <a:latin typeface="+mn-lt"/>
                <a:ea typeface="+mn-ea"/>
                <a:cs typeface="+mn-cs"/>
              </a:rPr>
              <a:t>Ya’qub</a:t>
            </a:r>
            <a:r>
              <a:rPr lang="en-GB" sz="1200" kern="1200" baseline="0" dirty="0" smtClean="0">
                <a:solidFill>
                  <a:schemeClr val="tx1"/>
                </a:solidFill>
                <a:latin typeface="+mn-lt"/>
                <a:ea typeface="+mn-ea"/>
                <a:cs typeface="+mn-cs"/>
              </a:rPr>
              <a:t> (as) did not stop striving in the way of Allah (</a:t>
            </a:r>
            <a:r>
              <a:rPr lang="en-GB" sz="1200" kern="1200" baseline="0" dirty="0" err="1" smtClean="0">
                <a:solidFill>
                  <a:schemeClr val="tx1"/>
                </a:solidFill>
                <a:latin typeface="+mn-lt"/>
                <a:ea typeface="+mn-ea"/>
                <a:cs typeface="+mn-cs"/>
              </a:rPr>
              <a:t>swt</a:t>
            </a:r>
            <a:r>
              <a:rPr lang="en-GB" sz="1200" kern="1200" baseline="0" dirty="0" smtClean="0">
                <a:solidFill>
                  <a:schemeClr val="tx1"/>
                </a:solidFill>
                <a:latin typeface="+mn-lt"/>
                <a:ea typeface="+mn-ea"/>
                <a:cs typeface="+mn-cs"/>
              </a:rPr>
              <a:t>) he is rewarded with this special knowledge from Allah (</a:t>
            </a:r>
            <a:r>
              <a:rPr lang="en-GB" sz="1200" kern="1200" baseline="0" dirty="0" err="1" smtClean="0">
                <a:solidFill>
                  <a:schemeClr val="tx1"/>
                </a:solidFill>
                <a:latin typeface="+mn-lt"/>
                <a:ea typeface="+mn-ea"/>
                <a:cs typeface="+mn-cs"/>
              </a:rPr>
              <a:t>swt</a:t>
            </a:r>
            <a:r>
              <a:rPr lang="en-GB" sz="1200" kern="1200" baseline="0" dirty="0" smtClean="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latin typeface="+mn-lt"/>
                <a:ea typeface="+mn-ea"/>
                <a:cs typeface="+mn-cs"/>
              </a:rPr>
              <a:t>In the same way we must not stop striving in His way even when we do not see the rewards of our </a:t>
            </a:r>
            <a:r>
              <a:rPr lang="en-GB" sz="1200" kern="1200" baseline="0" smtClean="0">
                <a:solidFill>
                  <a:schemeClr val="tx1"/>
                </a:solidFill>
                <a:latin typeface="+mn-lt"/>
                <a:ea typeface="+mn-ea"/>
                <a:cs typeface="+mn-cs"/>
              </a:rPr>
              <a:t>efforts immediately  </a:t>
            </a:r>
            <a:endParaRPr lang="en-GB" sz="1200" kern="1200" dirty="0" smtClean="0">
              <a:solidFill>
                <a:schemeClr val="tx1"/>
              </a:solidFill>
              <a:latin typeface="+mn-lt"/>
              <a:ea typeface="+mn-ea"/>
              <a:cs typeface="+mn-cs"/>
            </a:endParaRPr>
          </a:p>
          <a:p>
            <a:pPr>
              <a:buFontTx/>
              <a:buNone/>
            </a:pPr>
            <a:endParaRPr lang="en-GB"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2B2D2AF-CDC6-4E76-B4C7-A1807B792361}" type="slidenum">
              <a:rPr lang="en-GB" smtClean="0"/>
              <a:pPr/>
              <a:t>9</a:t>
            </a:fld>
            <a:endParaRPr lang="en-GB"/>
          </a:p>
        </p:txBody>
      </p:sp>
    </p:spTree>
    <p:extLst>
      <p:ext uri="{BB962C8B-B14F-4D97-AF65-F5344CB8AC3E}">
        <p14:creationId xmlns="" xmlns:p14="http://schemas.microsoft.com/office/powerpoint/2010/main" val="1499667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63CAFAB-4290-45F7-AC5A-E825613BF404}" type="datetimeFigureOut">
              <a:rPr lang="en-GB" smtClean="0"/>
              <a:pPr/>
              <a:t>22/07/2017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FF45F5-12B9-4144-AD09-2504DF9A3BB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3CAFAB-4290-45F7-AC5A-E825613BF404}" type="datetimeFigureOut">
              <a:rPr lang="en-GB" smtClean="0"/>
              <a:pPr/>
              <a:t>22/07/2017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FF45F5-12B9-4144-AD09-2504DF9A3BB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3CAFAB-4290-45F7-AC5A-E825613BF404}" type="datetimeFigureOut">
              <a:rPr lang="en-GB" smtClean="0"/>
              <a:pPr/>
              <a:t>22/07/2017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FF45F5-12B9-4144-AD09-2504DF9A3BB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63CAFAB-4290-45F7-AC5A-E825613BF404}" type="datetimeFigureOut">
              <a:rPr lang="en-GB" smtClean="0"/>
              <a:pPr/>
              <a:t>22/07/2017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FF45F5-12B9-4144-AD09-2504DF9A3BB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3CAFAB-4290-45F7-AC5A-E825613BF404}" type="datetimeFigureOut">
              <a:rPr lang="en-GB" smtClean="0"/>
              <a:pPr/>
              <a:t>22/07/2017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FF45F5-12B9-4144-AD09-2504DF9A3BB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63CAFAB-4290-45F7-AC5A-E825613BF404}" type="datetimeFigureOut">
              <a:rPr lang="en-GB" smtClean="0"/>
              <a:pPr/>
              <a:t>22/07/2017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FF45F5-12B9-4144-AD09-2504DF9A3BB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63CAFAB-4290-45F7-AC5A-E825613BF404}" type="datetimeFigureOut">
              <a:rPr lang="en-GB" smtClean="0"/>
              <a:pPr/>
              <a:t>22/07/2017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7FF45F5-12B9-4144-AD09-2504DF9A3BB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63CAFAB-4290-45F7-AC5A-E825613BF404}" type="datetimeFigureOut">
              <a:rPr lang="en-GB" smtClean="0"/>
              <a:pPr/>
              <a:t>22/07/2017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7FF45F5-12B9-4144-AD09-2504DF9A3BB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3CAFAB-4290-45F7-AC5A-E825613BF404}" type="datetimeFigureOut">
              <a:rPr lang="en-GB" smtClean="0"/>
              <a:pPr/>
              <a:t>22/07/2017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7FF45F5-12B9-4144-AD09-2504DF9A3BB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3CAFAB-4290-45F7-AC5A-E825613BF404}" type="datetimeFigureOut">
              <a:rPr lang="en-GB" smtClean="0"/>
              <a:pPr/>
              <a:t>22/07/2017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FF45F5-12B9-4144-AD09-2504DF9A3BB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3CAFAB-4290-45F7-AC5A-E825613BF404}" type="datetimeFigureOut">
              <a:rPr lang="en-GB" smtClean="0"/>
              <a:pPr/>
              <a:t>22/07/2017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FF45F5-12B9-4144-AD09-2504DF9A3BB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lumMod val="75000"/>
                <a:lumOff val="25000"/>
              </a:schemeClr>
            </a:gs>
            <a:gs pos="53000">
              <a:srgbClr val="D4DEFF"/>
            </a:gs>
            <a:gs pos="83000">
              <a:srgbClr val="D4DEFF"/>
            </a:gs>
            <a:gs pos="100000">
              <a:srgbClr val="96AB94"/>
            </a:gs>
          </a:gsLst>
          <a:path path="circle">
            <a:fillToRect l="100000" t="10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3CAFAB-4290-45F7-AC5A-E825613BF404}" type="datetimeFigureOut">
              <a:rPr lang="en-GB" smtClean="0"/>
              <a:pPr/>
              <a:t>22/07/2017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FF45F5-12B9-4144-AD09-2504DF9A3BB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539552" y="548680"/>
            <a:ext cx="8136904" cy="5388411"/>
            <a:chOff x="539552" y="548680"/>
            <a:chExt cx="8136904" cy="5388411"/>
          </a:xfrm>
        </p:grpSpPr>
        <p:pic>
          <p:nvPicPr>
            <p:cNvPr id="4" name="Picture 2" descr="http://www.quran-o-sunnat.com/wp-content/uploads/2015/08/Read-holy-Quran.jpg"/>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a:off x="539552" y="548680"/>
              <a:ext cx="8100392" cy="5341408"/>
            </a:xfrm>
            <a:prstGeom prst="ellipse">
              <a:avLst/>
            </a:prstGeom>
            <a:ln>
              <a:noFill/>
            </a:ln>
            <a:effectLst>
              <a:softEdge rad="112500"/>
            </a:effectLst>
          </p:spPr>
        </p:pic>
        <p:sp>
          <p:nvSpPr>
            <p:cNvPr id="5" name="Rectangle 4"/>
            <p:cNvSpPr/>
            <p:nvPr/>
          </p:nvSpPr>
          <p:spPr>
            <a:xfrm>
              <a:off x="611560" y="1412776"/>
              <a:ext cx="8064896" cy="4524315"/>
            </a:xfrm>
            <a:prstGeom prst="rect">
              <a:avLst/>
            </a:prstGeom>
            <a:noFill/>
          </p:spPr>
          <p:txBody>
            <a:bodyPr wrap="square" lIns="91440" tIns="45720" rIns="91440" bIns="45720" anchor="t">
              <a:spAutoFit/>
            </a:bodyPr>
            <a:lstStyle/>
            <a:p>
              <a:pPr algn="ctr"/>
              <a:r>
                <a:rPr lang="x-none" sz="9600" b="1" dirty="0">
                  <a:ln w="28575" cmpd="sng">
                    <a:solidFill>
                      <a:schemeClr val="tx1">
                        <a:lumMod val="85000"/>
                        <a:lumOff val="15000"/>
                      </a:schemeClr>
                    </a:solidFill>
                    <a:prstDash val="solid"/>
                  </a:ln>
                  <a:gradFill flip="none" rotWithShape="1">
                    <a:gsLst>
                      <a:gs pos="0">
                        <a:schemeClr val="tx1">
                          <a:lumMod val="75000"/>
                          <a:lumOff val="25000"/>
                        </a:scheme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2700000" scaled="1"/>
                    <a:tileRect/>
                  </a:gradFill>
                  <a:latin typeface="Apple Chancery" pitchFamily="66" charset="0"/>
                </a:rPr>
                <a:t>Qur`an Appreciation</a:t>
              </a: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7711379" y="0"/>
            <a:ext cx="1432621" cy="1074466"/>
            <a:chOff x="7512957" y="344670"/>
            <a:chExt cx="1432621" cy="1074466"/>
          </a:xfrm>
        </p:grpSpPr>
        <p:pic>
          <p:nvPicPr>
            <p:cNvPr id="1026" name="Picture 2" descr="http://www.quran-o-sunnat.com/wp-content/uploads/2015/08/Read-holy-Quran.jpg"/>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a:off x="7512957" y="344670"/>
              <a:ext cx="1432621" cy="1074466"/>
            </a:xfrm>
            <a:prstGeom prst="ellipse">
              <a:avLst/>
            </a:prstGeom>
            <a:ln>
              <a:noFill/>
            </a:ln>
            <a:effectLst>
              <a:softEdge rad="112500"/>
            </a:effectLst>
          </p:spPr>
        </p:pic>
        <p:sp>
          <p:nvSpPr>
            <p:cNvPr id="5" name="Rectangle 4"/>
            <p:cNvSpPr/>
            <p:nvPr/>
          </p:nvSpPr>
          <p:spPr>
            <a:xfrm>
              <a:off x="7740352" y="476672"/>
              <a:ext cx="936104" cy="707886"/>
            </a:xfrm>
            <a:prstGeom prst="rect">
              <a:avLst/>
            </a:prstGeom>
            <a:noFill/>
          </p:spPr>
          <p:txBody>
            <a:bodyPr wrap="square" lIns="91440" tIns="45720" rIns="91440" bIns="45720">
              <a:spAutoFit/>
            </a:bodyPr>
            <a:lstStyle/>
            <a:p>
              <a:pPr algn="ctr"/>
              <a:r>
                <a:rPr lang="en-US" sz="4000" b="1" dirty="0">
                  <a:ln w="10541" cmpd="sng">
                    <a:solidFill>
                      <a:schemeClr val="tx1">
                        <a:lumMod val="85000"/>
                        <a:lumOff val="15000"/>
                      </a:schemeClr>
                    </a:solidFill>
                    <a:prstDash val="solid"/>
                  </a:ln>
                  <a:gradFill flip="none" rotWithShape="1">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16200000" scaled="1"/>
                    <a:tileRect/>
                  </a:gradFill>
                  <a:latin typeface="Apple Chancery" pitchFamily="66" charset="0"/>
                </a:rPr>
                <a:t>QA</a:t>
              </a:r>
            </a:p>
          </p:txBody>
        </p:sp>
      </p:grpSp>
      <p:pic>
        <p:nvPicPr>
          <p:cNvPr id="7" name="Picture 10" descr="http://image.slidesharecdn.com/prophetyusufsstory-130731015731-phpapp02/95/story-of-prophet-yusuf-2-638.jpg?cb=1375235902"/>
          <p:cNvPicPr>
            <a:picLocks noChangeAspect="1" noChangeArrowheads="1"/>
          </p:cNvPicPr>
          <p:nvPr/>
        </p:nvPicPr>
        <p:blipFill>
          <a:blip r:embed="rId3" cstate="print">
            <a:extLst>
              <a:ext uri="{28A0092B-C50C-407E-A947-70E740481C1C}">
                <a14:useLocalDpi xmlns="" xmlns:a14="http://schemas.microsoft.com/office/drawing/2010/main" val="0"/>
              </a:ext>
            </a:extLst>
          </a:blip>
          <a:srcRect l="45066"/>
          <a:stretch>
            <a:fillRect/>
          </a:stretch>
        </p:blipFill>
        <p:spPr bwMode="auto">
          <a:xfrm>
            <a:off x="1691680" y="0"/>
            <a:ext cx="5472608" cy="6903822"/>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1F484"/>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457200" y="44624"/>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1" i="0" u="none" strike="noStrike" kern="1200" cap="none" spc="0" normalizeH="0" baseline="0" noProof="0" dirty="0">
                <a:ln>
                  <a:noFill/>
                </a:ln>
                <a:solidFill>
                  <a:schemeClr val="tx1"/>
                </a:solidFill>
                <a:effectLst/>
                <a:uLnTx/>
                <a:uFillTx/>
                <a:latin typeface="+mj-lt"/>
                <a:ea typeface="+mj-ea"/>
                <a:cs typeface="+mj-cs"/>
              </a:rPr>
              <a:t>Lesson </a:t>
            </a:r>
            <a:r>
              <a:rPr kumimoji="0" lang="en-GB" sz="4400" b="1" i="0" u="none" strike="noStrike" kern="1200" cap="none" spc="0" normalizeH="0" baseline="0" noProof="0" dirty="0" smtClean="0">
                <a:ln>
                  <a:noFill/>
                </a:ln>
                <a:solidFill>
                  <a:schemeClr val="tx1"/>
                </a:solidFill>
                <a:effectLst/>
                <a:uLnTx/>
                <a:uFillTx/>
                <a:latin typeface="+mj-lt"/>
                <a:ea typeface="+mj-ea"/>
                <a:cs typeface="+mj-cs"/>
              </a:rPr>
              <a:t>17</a:t>
            </a:r>
            <a:endParaRPr kumimoji="0" lang="en-GB" sz="4400" b="1" i="0" u="none" strike="noStrike" kern="1200" cap="none" spc="0" normalizeH="0" baseline="0" noProof="0" dirty="0">
              <a:ln>
                <a:noFill/>
              </a:ln>
              <a:solidFill>
                <a:schemeClr val="tx1"/>
              </a:solidFill>
              <a:effectLst/>
              <a:uLnTx/>
              <a:uFillTx/>
              <a:latin typeface="+mj-lt"/>
              <a:ea typeface="+mj-ea"/>
              <a:cs typeface="+mj-cs"/>
            </a:endParaRPr>
          </a:p>
        </p:txBody>
      </p:sp>
      <p:grpSp>
        <p:nvGrpSpPr>
          <p:cNvPr id="3" name="Group 2"/>
          <p:cNvGrpSpPr/>
          <p:nvPr/>
        </p:nvGrpSpPr>
        <p:grpSpPr>
          <a:xfrm>
            <a:off x="7711379" y="0"/>
            <a:ext cx="1432621" cy="1074466"/>
            <a:chOff x="7512957" y="344670"/>
            <a:chExt cx="1432621" cy="1074466"/>
          </a:xfrm>
        </p:grpSpPr>
        <p:pic>
          <p:nvPicPr>
            <p:cNvPr id="4" name="Picture 2" descr="http://www.quran-o-sunnat.com/wp-content/uploads/2015/08/Read-holy-Quran.jpg"/>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7512957" y="344670"/>
              <a:ext cx="1432621" cy="1074466"/>
            </a:xfrm>
            <a:prstGeom prst="ellipse">
              <a:avLst/>
            </a:prstGeom>
            <a:ln>
              <a:noFill/>
            </a:ln>
            <a:effectLst>
              <a:softEdge rad="112500"/>
            </a:effectLst>
          </p:spPr>
        </p:pic>
        <p:sp>
          <p:nvSpPr>
            <p:cNvPr id="5" name="Rectangle 4"/>
            <p:cNvSpPr/>
            <p:nvPr/>
          </p:nvSpPr>
          <p:spPr>
            <a:xfrm>
              <a:off x="7740352" y="476672"/>
              <a:ext cx="936104" cy="707886"/>
            </a:xfrm>
            <a:prstGeom prst="rect">
              <a:avLst/>
            </a:prstGeom>
            <a:noFill/>
          </p:spPr>
          <p:txBody>
            <a:bodyPr wrap="square" lIns="91440" tIns="45720" rIns="91440" bIns="45720">
              <a:spAutoFit/>
            </a:bodyPr>
            <a:lstStyle/>
            <a:p>
              <a:pPr algn="ctr"/>
              <a:r>
                <a:rPr lang="en-US" sz="4000" b="1" dirty="0">
                  <a:ln w="10541" cmpd="sng">
                    <a:solidFill>
                      <a:schemeClr val="tx1">
                        <a:lumMod val="85000"/>
                        <a:lumOff val="15000"/>
                      </a:schemeClr>
                    </a:solidFill>
                    <a:prstDash val="solid"/>
                  </a:ln>
                  <a:gradFill flip="none" rotWithShape="1">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16200000" scaled="1"/>
                    <a:tileRect/>
                  </a:gradFill>
                  <a:latin typeface="Apple Chancery" pitchFamily="66" charset="0"/>
                </a:rPr>
                <a:t>QA</a:t>
              </a:r>
            </a:p>
          </p:txBody>
        </p:sp>
      </p:grpSp>
      <p:sp>
        <p:nvSpPr>
          <p:cNvPr id="6" name="TextBox 5"/>
          <p:cNvSpPr txBox="1"/>
          <p:nvPr/>
        </p:nvSpPr>
        <p:spPr>
          <a:xfrm>
            <a:off x="251520" y="476672"/>
            <a:ext cx="8712968" cy="2708434"/>
          </a:xfrm>
          <a:prstGeom prst="rect">
            <a:avLst/>
          </a:prstGeom>
          <a:noFill/>
        </p:spPr>
        <p:txBody>
          <a:bodyPr wrap="square" rtlCol="0">
            <a:spAutoFit/>
          </a:bodyPr>
          <a:lstStyle/>
          <a:p>
            <a:r>
              <a:rPr lang="en-GB" sz="3400" b="1" u="sng" dirty="0"/>
              <a:t>LO:</a:t>
            </a:r>
          </a:p>
          <a:p>
            <a:pPr>
              <a:buFont typeface="Arial" pitchFamily="34" charset="0"/>
              <a:buChar char="•"/>
            </a:pPr>
            <a:r>
              <a:rPr lang="en-GB" sz="3400" dirty="0"/>
              <a:t> Studying Verses </a:t>
            </a:r>
            <a:r>
              <a:rPr lang="en-GB" sz="3400" dirty="0" smtClean="0"/>
              <a:t>63-68</a:t>
            </a:r>
          </a:p>
          <a:p>
            <a:pPr lvl="0">
              <a:buFont typeface="Arial" pitchFamily="34" charset="0"/>
              <a:buChar char="•"/>
            </a:pPr>
            <a:r>
              <a:rPr lang="en-GB" sz="3400" dirty="0" smtClean="0"/>
              <a:t> Understanding the events after Prophet Yusuf (as)’s brothers returned home</a:t>
            </a:r>
          </a:p>
          <a:p>
            <a:pPr lvl="0">
              <a:buFont typeface="Arial" pitchFamily="34" charset="0"/>
              <a:buChar char="•"/>
            </a:pPr>
            <a:endParaRPr lang="en-GB" sz="3400" dirty="0" smtClean="0"/>
          </a:p>
        </p:txBody>
      </p:sp>
      <p:sp>
        <p:nvSpPr>
          <p:cNvPr id="7" name="TextBox 6"/>
          <p:cNvSpPr txBox="1"/>
          <p:nvPr/>
        </p:nvSpPr>
        <p:spPr>
          <a:xfrm>
            <a:off x="107504" y="2636912"/>
            <a:ext cx="6696744" cy="4401205"/>
          </a:xfrm>
          <a:prstGeom prst="rect">
            <a:avLst/>
          </a:prstGeom>
          <a:noFill/>
        </p:spPr>
        <p:txBody>
          <a:bodyPr wrap="square" rtlCol="0">
            <a:spAutoFit/>
          </a:bodyPr>
          <a:lstStyle/>
          <a:p>
            <a:r>
              <a:rPr lang="en-GB" sz="3600" b="1" u="sng" dirty="0"/>
              <a:t>Starter:</a:t>
            </a:r>
          </a:p>
          <a:p>
            <a:pPr>
              <a:buFont typeface="Arial" pitchFamily="34" charset="0"/>
              <a:buChar char="•"/>
            </a:pPr>
            <a:r>
              <a:rPr lang="en-GB" sz="3400" i="1" dirty="0" smtClean="0"/>
              <a:t> </a:t>
            </a:r>
            <a:r>
              <a:rPr lang="en-GB" sz="3200" i="1" dirty="0" smtClean="0"/>
              <a:t>Among the following prophets whose name is mentioned most number of times in the Quran?</a:t>
            </a:r>
          </a:p>
          <a:p>
            <a:pPr marL="514350" indent="-514350">
              <a:buFont typeface="+mj-lt"/>
              <a:buAutoNum type="alphaLcPeriod"/>
            </a:pPr>
            <a:r>
              <a:rPr lang="en-GB" sz="3200" i="1" dirty="0" smtClean="0"/>
              <a:t>Prophet Musa (as)</a:t>
            </a:r>
          </a:p>
          <a:p>
            <a:pPr marL="514350" indent="-514350">
              <a:buFont typeface="+mj-lt"/>
              <a:buAutoNum type="alphaLcPeriod"/>
            </a:pPr>
            <a:r>
              <a:rPr lang="en-GB" sz="3200" i="1" dirty="0" smtClean="0"/>
              <a:t>Prophet Isa (as)</a:t>
            </a:r>
          </a:p>
          <a:p>
            <a:pPr marL="514350" indent="-514350">
              <a:buFont typeface="+mj-lt"/>
              <a:buAutoNum type="alphaLcPeriod"/>
            </a:pPr>
            <a:r>
              <a:rPr lang="en-GB" sz="3200" i="1" dirty="0" smtClean="0"/>
              <a:t>Prophet </a:t>
            </a:r>
            <a:r>
              <a:rPr lang="en-GB" sz="3200" i="1" dirty="0" err="1" smtClean="0"/>
              <a:t>Ya’qub</a:t>
            </a:r>
            <a:r>
              <a:rPr lang="en-GB" sz="3200" i="1" dirty="0" smtClean="0"/>
              <a:t> (as)</a:t>
            </a:r>
          </a:p>
          <a:p>
            <a:pPr marL="514350" indent="-514350">
              <a:buFont typeface="+mj-lt"/>
              <a:buAutoNum type="alphaLcPeriod"/>
            </a:pPr>
            <a:r>
              <a:rPr lang="en-GB" sz="3200" i="1" dirty="0" smtClean="0"/>
              <a:t>Prophet Ibrahim (as)</a:t>
            </a:r>
            <a:endParaRPr lang="en-GB" sz="200" i="1" dirty="0" smtClean="0"/>
          </a:p>
          <a:p>
            <a:pPr>
              <a:buFont typeface="Arial" pitchFamily="34" charset="0"/>
              <a:buChar char="•"/>
            </a:pPr>
            <a:endParaRPr lang="en-GB" sz="200" i="1" dirty="0" smtClean="0"/>
          </a:p>
          <a:p>
            <a:pPr>
              <a:buFont typeface="Arial" pitchFamily="34" charset="0"/>
              <a:buChar char="•"/>
            </a:pPr>
            <a:endParaRPr lang="en-GB" sz="200" i="1" dirty="0" smtClean="0"/>
          </a:p>
          <a:p>
            <a:pPr>
              <a:buFont typeface="Arial" pitchFamily="34" charset="0"/>
              <a:buChar char="•"/>
            </a:pPr>
            <a:endParaRPr lang="en-GB" sz="200" i="1" dirty="0" smtClean="0"/>
          </a:p>
          <a:p>
            <a:pPr>
              <a:buFont typeface="Arial" pitchFamily="34" charset="0"/>
              <a:buChar char="•"/>
            </a:pPr>
            <a:endParaRPr lang="en-GB" sz="200" i="1" dirty="0" smtClean="0"/>
          </a:p>
          <a:p>
            <a:pPr>
              <a:buFont typeface="Arial" pitchFamily="34" charset="0"/>
              <a:buChar char="•"/>
            </a:pPr>
            <a:endParaRPr lang="en-GB" sz="200" i="1" dirty="0" smtClean="0"/>
          </a:p>
          <a:p>
            <a:pPr>
              <a:buFont typeface="Arial" pitchFamily="34" charset="0"/>
              <a:buChar char="•"/>
            </a:pPr>
            <a:endParaRPr lang="en-GB" sz="200" i="1" dirty="0" smtClean="0"/>
          </a:p>
          <a:p>
            <a:pPr>
              <a:buFont typeface="Arial" pitchFamily="34" charset="0"/>
              <a:buChar char="•"/>
            </a:pPr>
            <a:endParaRPr lang="en-GB" sz="200" i="1" dirty="0" smtClean="0"/>
          </a:p>
          <a:p>
            <a:pPr>
              <a:buFont typeface="Arial" pitchFamily="34" charset="0"/>
              <a:buChar char="•"/>
            </a:pPr>
            <a:endParaRPr lang="en-GB" sz="200" i="1" dirty="0" smtClean="0"/>
          </a:p>
          <a:p>
            <a:pPr>
              <a:buFont typeface="Arial" pitchFamily="34" charset="0"/>
              <a:buChar char="•"/>
            </a:pPr>
            <a:endParaRPr lang="en-GB" sz="200" i="1" dirty="0" smtClean="0"/>
          </a:p>
        </p:txBody>
      </p:sp>
      <p:pic>
        <p:nvPicPr>
          <p:cNvPr id="17412" name="Picture 4" descr="http://wp.production.patheos.com/blogs/thenakedjesus/files/2015/05/think-out-loud-2.jpg"/>
          <p:cNvPicPr>
            <a:picLocks noChangeAspect="1" noChangeArrowheads="1"/>
          </p:cNvPicPr>
          <p:nvPr/>
        </p:nvPicPr>
        <p:blipFill>
          <a:blip r:embed="rId4" cstate="print"/>
          <a:srcRect r="32443"/>
          <a:stretch>
            <a:fillRect/>
          </a:stretch>
        </p:blipFill>
        <p:spPr bwMode="auto">
          <a:xfrm rot="21035481">
            <a:off x="6351325" y="3818989"/>
            <a:ext cx="2340657" cy="2580124"/>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7">
                                            <p:txEl>
                                              <p:pRg st="0" end="0"/>
                                            </p:txEl>
                                          </p:spTgt>
                                        </p:tgtEl>
                                        <p:attrNameLst>
                                          <p:attrName>style.visibility</p:attrName>
                                        </p:attrNameLst>
                                      </p:cBhvr>
                                      <p:to>
                                        <p:strVal val="visible"/>
                                      </p:to>
                                    </p:set>
                                    <p:anim calcmode="lin" valueType="num">
                                      <p:cBhvr additive="base">
                                        <p:cTn id="2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 calcmode="lin" valueType="num">
                                      <p:cBhvr additive="base">
                                        <p:cTn id="28"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7">
                                            <p:txEl>
                                              <p:pRg st="2" end="2"/>
                                            </p:txEl>
                                          </p:spTgt>
                                        </p:tgtEl>
                                        <p:attrNameLst>
                                          <p:attrName>style.visibility</p:attrName>
                                        </p:attrNameLst>
                                      </p:cBhvr>
                                      <p:to>
                                        <p:strVal val="visible"/>
                                      </p:to>
                                    </p:set>
                                    <p:anim calcmode="lin" valueType="num">
                                      <p:cBhvr additive="base">
                                        <p:cTn id="34"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7">
                                            <p:txEl>
                                              <p:pRg st="3" end="3"/>
                                            </p:txEl>
                                          </p:spTgt>
                                        </p:tgtEl>
                                        <p:attrNameLst>
                                          <p:attrName>style.visibility</p:attrName>
                                        </p:attrNameLst>
                                      </p:cBhvr>
                                      <p:to>
                                        <p:strVal val="visible"/>
                                      </p:to>
                                    </p:set>
                                    <p:anim calcmode="lin" valueType="num">
                                      <p:cBhvr additive="base">
                                        <p:cTn id="40"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7">
                                            <p:txEl>
                                              <p:pRg st="4" end="4"/>
                                            </p:txEl>
                                          </p:spTgt>
                                        </p:tgtEl>
                                        <p:attrNameLst>
                                          <p:attrName>style.visibility</p:attrName>
                                        </p:attrNameLst>
                                      </p:cBhvr>
                                      <p:to>
                                        <p:strVal val="visible"/>
                                      </p:to>
                                    </p:set>
                                    <p:anim calcmode="lin" valueType="num">
                                      <p:cBhvr additive="base">
                                        <p:cTn id="46"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7">
                                            <p:txEl>
                                              <p:pRg st="5" end="5"/>
                                            </p:txEl>
                                          </p:spTgt>
                                        </p:tgtEl>
                                        <p:attrNameLst>
                                          <p:attrName>style.visibility</p:attrName>
                                        </p:attrNameLst>
                                      </p:cBhvr>
                                      <p:to>
                                        <p:strVal val="visible"/>
                                      </p:to>
                                    </p:set>
                                    <p:anim calcmode="lin" valueType="num">
                                      <p:cBhvr additive="base">
                                        <p:cTn id="52"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7">
                                            <p:txEl>
                                              <p:pRg st="5" end="5"/>
                                            </p:txEl>
                                          </p:spTgt>
                                        </p:tgtEl>
                                        <p:attrNameLst>
                                          <p:attrName>ppt_y</p:attrName>
                                        </p:attrNameLst>
                                      </p:cBhvr>
                                      <p:tavLst>
                                        <p:tav tm="0">
                                          <p:val>
                                            <p:strVal val="1+#ppt_h/2"/>
                                          </p:val>
                                        </p:tav>
                                        <p:tav tm="100000">
                                          <p:val>
                                            <p:strVal val="#ppt_y"/>
                                          </p:val>
                                        </p:tav>
                                      </p:tavLst>
                                    </p:anim>
                                  </p:childTnLst>
                                </p:cTn>
                              </p:par>
                              <p:par>
                                <p:cTn id="54" presetID="35" presetClass="entr" presetSubtype="0" fill="hold" nodeType="withEffect">
                                  <p:stCondLst>
                                    <p:cond delay="0"/>
                                  </p:stCondLst>
                                  <p:childTnLst>
                                    <p:set>
                                      <p:cBhvr>
                                        <p:cTn id="55" dur="1" fill="hold">
                                          <p:stCondLst>
                                            <p:cond delay="0"/>
                                          </p:stCondLst>
                                        </p:cTn>
                                        <p:tgtEl>
                                          <p:spTgt spid="17412"/>
                                        </p:tgtEl>
                                        <p:attrNameLst>
                                          <p:attrName>style.visibility</p:attrName>
                                        </p:attrNameLst>
                                      </p:cBhvr>
                                      <p:to>
                                        <p:strVal val="visible"/>
                                      </p:to>
                                    </p:set>
                                    <p:animEffect transition="in" filter="fade">
                                      <p:cBhvr>
                                        <p:cTn id="56" dur="2000"/>
                                        <p:tgtEl>
                                          <p:spTgt spid="17412"/>
                                        </p:tgtEl>
                                      </p:cBhvr>
                                    </p:animEffect>
                                    <p:anim calcmode="lin" valueType="num">
                                      <p:cBhvr>
                                        <p:cTn id="57" dur="2000" fill="hold"/>
                                        <p:tgtEl>
                                          <p:spTgt spid="17412"/>
                                        </p:tgtEl>
                                        <p:attrNameLst>
                                          <p:attrName>style.rotation</p:attrName>
                                        </p:attrNameLst>
                                      </p:cBhvr>
                                      <p:tavLst>
                                        <p:tav tm="0">
                                          <p:val>
                                            <p:fltVal val="720"/>
                                          </p:val>
                                        </p:tav>
                                        <p:tav tm="100000">
                                          <p:val>
                                            <p:fltVal val="0"/>
                                          </p:val>
                                        </p:tav>
                                      </p:tavLst>
                                    </p:anim>
                                    <p:anim calcmode="lin" valueType="num">
                                      <p:cBhvr>
                                        <p:cTn id="58" dur="2000" fill="hold"/>
                                        <p:tgtEl>
                                          <p:spTgt spid="17412"/>
                                        </p:tgtEl>
                                        <p:attrNameLst>
                                          <p:attrName>ppt_h</p:attrName>
                                        </p:attrNameLst>
                                      </p:cBhvr>
                                      <p:tavLst>
                                        <p:tav tm="0">
                                          <p:val>
                                            <p:fltVal val="0"/>
                                          </p:val>
                                        </p:tav>
                                        <p:tav tm="100000">
                                          <p:val>
                                            <p:strVal val="#ppt_h"/>
                                          </p:val>
                                        </p:tav>
                                      </p:tavLst>
                                    </p:anim>
                                    <p:anim calcmode="lin" valueType="num">
                                      <p:cBhvr>
                                        <p:cTn id="59" dur="2000" fill="hold"/>
                                        <p:tgtEl>
                                          <p:spTgt spid="1741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5"/>
      <p:bldP spid="7" grpId="0" build="p" bldLvl="5"/>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1F484"/>
        </a:solidFill>
        <a:effectLst/>
      </p:bgPr>
    </p:bg>
    <p:spTree>
      <p:nvGrpSpPr>
        <p:cNvPr id="1" name=""/>
        <p:cNvGrpSpPr/>
        <p:nvPr/>
      </p:nvGrpSpPr>
      <p:grpSpPr>
        <a:xfrm>
          <a:off x="0" y="0"/>
          <a:ext cx="0" cy="0"/>
          <a:chOff x="0" y="0"/>
          <a:chExt cx="0" cy="0"/>
        </a:xfrm>
      </p:grpSpPr>
      <p:grpSp>
        <p:nvGrpSpPr>
          <p:cNvPr id="2" name="Group 2"/>
          <p:cNvGrpSpPr/>
          <p:nvPr/>
        </p:nvGrpSpPr>
        <p:grpSpPr>
          <a:xfrm>
            <a:off x="7711379" y="0"/>
            <a:ext cx="1432621" cy="1074466"/>
            <a:chOff x="7512957" y="344670"/>
            <a:chExt cx="1432621" cy="1074466"/>
          </a:xfrm>
        </p:grpSpPr>
        <p:pic>
          <p:nvPicPr>
            <p:cNvPr id="4" name="Picture 3" descr="http://www.quran-o-sunnat.com/wp-content/uploads/2015/08/Read-holy-Quran.jpg"/>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7512957" y="344670"/>
              <a:ext cx="1432621" cy="1074466"/>
            </a:xfrm>
            <a:prstGeom prst="ellipse">
              <a:avLst/>
            </a:prstGeom>
            <a:ln>
              <a:noFill/>
            </a:ln>
            <a:effectLst>
              <a:softEdge rad="112500"/>
            </a:effectLst>
          </p:spPr>
        </p:pic>
        <p:sp>
          <p:nvSpPr>
            <p:cNvPr id="5" name="Rectangle 4"/>
            <p:cNvSpPr/>
            <p:nvPr/>
          </p:nvSpPr>
          <p:spPr>
            <a:xfrm>
              <a:off x="7740352" y="476672"/>
              <a:ext cx="936104" cy="707886"/>
            </a:xfrm>
            <a:prstGeom prst="rect">
              <a:avLst/>
            </a:prstGeom>
            <a:noFill/>
          </p:spPr>
          <p:txBody>
            <a:bodyPr wrap="square" lIns="91440" tIns="45720" rIns="91440" bIns="45720">
              <a:spAutoFit/>
            </a:bodyPr>
            <a:lstStyle/>
            <a:p>
              <a:pPr algn="ctr"/>
              <a:r>
                <a:rPr lang="en-US" sz="4000" b="1" dirty="0">
                  <a:ln w="10541" cmpd="sng">
                    <a:solidFill>
                      <a:schemeClr val="tx1">
                        <a:lumMod val="85000"/>
                        <a:lumOff val="15000"/>
                      </a:schemeClr>
                    </a:solidFill>
                    <a:prstDash val="solid"/>
                  </a:ln>
                  <a:gradFill flip="none" rotWithShape="1">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16200000" scaled="1"/>
                    <a:tileRect/>
                  </a:gradFill>
                  <a:latin typeface="Apple Chancery" pitchFamily="66" charset="0"/>
                </a:rPr>
                <a:t>QA</a:t>
              </a:r>
            </a:p>
          </p:txBody>
        </p:sp>
      </p:grpSp>
      <p:sp>
        <p:nvSpPr>
          <p:cNvPr id="6" name="Title 1"/>
          <p:cNvSpPr txBox="1">
            <a:spLocks/>
          </p:cNvSpPr>
          <p:nvPr/>
        </p:nvSpPr>
        <p:spPr>
          <a:xfrm>
            <a:off x="457200" y="-27384"/>
            <a:ext cx="8229600" cy="994122"/>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1" i="0" u="sng" strike="noStrike" kern="1200" cap="none" spc="0" normalizeH="0" baseline="0" noProof="0" dirty="0">
                <a:ln>
                  <a:noFill/>
                </a:ln>
                <a:solidFill>
                  <a:schemeClr val="tx1"/>
                </a:solidFill>
                <a:effectLst/>
                <a:uLnTx/>
                <a:uFillTx/>
                <a:latin typeface="+mj-lt"/>
                <a:ea typeface="+mj-ea"/>
                <a:cs typeface="+mj-cs"/>
              </a:rPr>
              <a:t>Studying </a:t>
            </a:r>
            <a:r>
              <a:rPr kumimoji="0" lang="en-GB" sz="4400" b="1" i="0" u="sng" strike="noStrike" kern="1200" cap="none" spc="0" normalizeH="0" baseline="0" noProof="0" dirty="0" smtClean="0">
                <a:ln>
                  <a:noFill/>
                </a:ln>
                <a:solidFill>
                  <a:schemeClr val="tx1"/>
                </a:solidFill>
                <a:effectLst/>
                <a:uLnTx/>
                <a:uFillTx/>
                <a:latin typeface="+mj-lt"/>
                <a:ea typeface="+mj-ea"/>
                <a:cs typeface="+mj-cs"/>
              </a:rPr>
              <a:t>Verses </a:t>
            </a:r>
            <a:r>
              <a:rPr lang="en-GB" sz="4400" b="1" u="sng" noProof="0" dirty="0" smtClean="0">
                <a:latin typeface="+mj-lt"/>
                <a:ea typeface="+mj-ea"/>
                <a:cs typeface="+mj-cs"/>
              </a:rPr>
              <a:t>63</a:t>
            </a:r>
            <a:r>
              <a:rPr kumimoji="0" lang="en-GB" sz="4400" b="1" i="0" u="sng" strike="noStrike" kern="1200" cap="none" spc="0" normalizeH="0" baseline="0" noProof="0" dirty="0" smtClean="0">
                <a:ln>
                  <a:noFill/>
                </a:ln>
                <a:solidFill>
                  <a:schemeClr val="tx1"/>
                </a:solidFill>
                <a:effectLst/>
                <a:uLnTx/>
                <a:uFillTx/>
                <a:latin typeface="+mj-lt"/>
                <a:ea typeface="+mj-ea"/>
                <a:cs typeface="+mj-cs"/>
              </a:rPr>
              <a:t> - </a:t>
            </a:r>
            <a:r>
              <a:rPr lang="en-GB" sz="4400" b="1" u="sng" noProof="0" dirty="0" smtClean="0">
                <a:latin typeface="+mj-lt"/>
                <a:ea typeface="+mj-ea"/>
                <a:cs typeface="+mj-cs"/>
              </a:rPr>
              <a:t>68</a:t>
            </a:r>
            <a:endParaRPr kumimoji="0" lang="en-GB" sz="4400" b="1" i="0" u="sng" strike="noStrike" kern="1200" cap="none" spc="0" normalizeH="0" baseline="0" noProof="0" dirty="0">
              <a:ln>
                <a:noFill/>
              </a:ln>
              <a:solidFill>
                <a:schemeClr val="tx1"/>
              </a:solidFill>
              <a:effectLst/>
              <a:uLnTx/>
              <a:uFillTx/>
              <a:latin typeface="+mj-lt"/>
              <a:ea typeface="+mj-ea"/>
              <a:cs typeface="+mj-cs"/>
            </a:endParaRPr>
          </a:p>
        </p:txBody>
      </p:sp>
      <p:sp>
        <p:nvSpPr>
          <p:cNvPr id="7" name="Rectangle 6"/>
          <p:cNvSpPr/>
          <p:nvPr/>
        </p:nvSpPr>
        <p:spPr>
          <a:xfrm>
            <a:off x="323528" y="620688"/>
            <a:ext cx="8424936" cy="584775"/>
          </a:xfrm>
          <a:prstGeom prst="rect">
            <a:avLst/>
          </a:prstGeom>
        </p:spPr>
        <p:txBody>
          <a:bodyPr wrap="square">
            <a:spAutoFit/>
          </a:bodyPr>
          <a:lstStyle/>
          <a:p>
            <a:pPr marL="0" lvl="2"/>
            <a:r>
              <a:rPr lang="en-GB" sz="3200" b="1" u="sng" dirty="0"/>
              <a:t>Vs </a:t>
            </a:r>
            <a:r>
              <a:rPr lang="en-GB" sz="3200" b="1" u="sng" dirty="0" smtClean="0"/>
              <a:t>63: </a:t>
            </a:r>
            <a:endParaRPr lang="en-GB" sz="3200" b="1" u="sng" dirty="0"/>
          </a:p>
        </p:txBody>
      </p:sp>
      <p:sp>
        <p:nvSpPr>
          <p:cNvPr id="17" name="Rectangle 16"/>
          <p:cNvSpPr/>
          <p:nvPr/>
        </p:nvSpPr>
        <p:spPr>
          <a:xfrm>
            <a:off x="107504" y="1117188"/>
            <a:ext cx="8784976" cy="4832092"/>
          </a:xfrm>
          <a:prstGeom prst="rect">
            <a:avLst/>
          </a:prstGeom>
        </p:spPr>
        <p:txBody>
          <a:bodyPr wrap="square">
            <a:spAutoFit/>
          </a:bodyPr>
          <a:lstStyle/>
          <a:p>
            <a:pPr marL="0" lvl="2">
              <a:lnSpc>
                <a:spcPct val="120000"/>
              </a:lnSpc>
              <a:spcAft>
                <a:spcPts val="1200"/>
              </a:spcAft>
              <a:buFont typeface="Arial" pitchFamily="34" charset="0"/>
              <a:buChar char="•"/>
            </a:pPr>
            <a:r>
              <a:rPr lang="en-GB" sz="3000" dirty="0" smtClean="0"/>
              <a:t> Prophet Yusuf (as)’s brothers then returned to </a:t>
            </a:r>
            <a:r>
              <a:rPr lang="en-GB" sz="3000" dirty="0" err="1" smtClean="0"/>
              <a:t>Kan‘an</a:t>
            </a:r>
            <a:r>
              <a:rPr lang="en-GB" sz="3000" dirty="0" smtClean="0"/>
              <a:t> rejoicing and well supplied </a:t>
            </a:r>
          </a:p>
          <a:p>
            <a:pPr marL="0" lvl="2">
              <a:lnSpc>
                <a:spcPct val="120000"/>
              </a:lnSpc>
              <a:spcAft>
                <a:spcPts val="1200"/>
              </a:spcAft>
              <a:buFont typeface="Arial" pitchFamily="34" charset="0"/>
              <a:buChar char="•"/>
            </a:pPr>
            <a:r>
              <a:rPr lang="en-GB" sz="3000" dirty="0" smtClean="0"/>
              <a:t> However, they were worried that about their father not agreeing to send </a:t>
            </a:r>
            <a:r>
              <a:rPr lang="en-GB" sz="3000" dirty="0" err="1" smtClean="0"/>
              <a:t>Benyameen</a:t>
            </a:r>
            <a:r>
              <a:rPr lang="en-GB" sz="3000" dirty="0" smtClean="0"/>
              <a:t> back with them</a:t>
            </a:r>
          </a:p>
          <a:p>
            <a:pPr marL="0" lvl="2">
              <a:lnSpc>
                <a:spcPct val="120000"/>
              </a:lnSpc>
              <a:spcAft>
                <a:spcPts val="1200"/>
              </a:spcAft>
              <a:buFont typeface="Arial" pitchFamily="34" charset="0"/>
              <a:buChar char="•"/>
            </a:pPr>
            <a:r>
              <a:rPr lang="en-GB" sz="3000" dirty="0" smtClean="0"/>
              <a:t>So told their father that the condition for receiving future supplies of grain would be                                                          for him to send </a:t>
            </a:r>
            <a:r>
              <a:rPr lang="en-GB" sz="3000" dirty="0" err="1" smtClean="0"/>
              <a:t>Benyameen</a:t>
            </a:r>
            <a:r>
              <a:rPr lang="en-GB" sz="3000" dirty="0" smtClean="0"/>
              <a:t> with                                                   them to Egypt.</a:t>
            </a:r>
          </a:p>
        </p:txBody>
      </p:sp>
      <p:pic>
        <p:nvPicPr>
          <p:cNvPr id="11" name="Picture 2" descr="http://www.jesuslovesyoutoday.org/yahoo_site_admin/assets/images/Genesis_43.032602_std.jpg"/>
          <p:cNvPicPr>
            <a:picLocks noChangeAspect="1" noChangeArrowheads="1"/>
          </p:cNvPicPr>
          <p:nvPr/>
        </p:nvPicPr>
        <p:blipFill>
          <a:blip r:embed="rId4" cstate="print"/>
          <a:srcRect/>
          <a:stretch>
            <a:fillRect/>
          </a:stretch>
        </p:blipFill>
        <p:spPr bwMode="auto">
          <a:xfrm>
            <a:off x="5436096" y="4149080"/>
            <a:ext cx="3400872" cy="2564904"/>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wipe(left)">
                                      <p:cBhvr>
                                        <p:cTn id="7" dur="500"/>
                                        <p:tgtEl>
                                          <p:spTgt spid="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
                                            <p:txEl>
                                              <p:pRg st="1" end="1"/>
                                            </p:txEl>
                                          </p:spTgt>
                                        </p:tgtEl>
                                        <p:attrNameLst>
                                          <p:attrName>style.visibility</p:attrName>
                                        </p:attrNameLst>
                                      </p:cBhvr>
                                      <p:to>
                                        <p:strVal val="visible"/>
                                      </p:to>
                                    </p:set>
                                    <p:animEffect transition="in" filter="wipe(left)">
                                      <p:cBhvr>
                                        <p:cTn id="12" dur="500"/>
                                        <p:tgtEl>
                                          <p:spTgt spid="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
                                            <p:txEl>
                                              <p:pRg st="2" end="2"/>
                                            </p:txEl>
                                          </p:spTgt>
                                        </p:tgtEl>
                                        <p:attrNameLst>
                                          <p:attrName>style.visibility</p:attrName>
                                        </p:attrNameLst>
                                      </p:cBhvr>
                                      <p:to>
                                        <p:strVal val="visible"/>
                                      </p:to>
                                    </p:set>
                                    <p:animEffect transition="in" filter="wipe(left)">
                                      <p:cBhvr>
                                        <p:cTn id="17" dur="500"/>
                                        <p:tgtEl>
                                          <p:spTgt spid="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bldLvl="5"/>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1F484"/>
        </a:solidFill>
        <a:effectLst/>
      </p:bgPr>
    </p:bg>
    <p:spTree>
      <p:nvGrpSpPr>
        <p:cNvPr id="1" name=""/>
        <p:cNvGrpSpPr/>
        <p:nvPr/>
      </p:nvGrpSpPr>
      <p:grpSpPr>
        <a:xfrm>
          <a:off x="0" y="0"/>
          <a:ext cx="0" cy="0"/>
          <a:chOff x="0" y="0"/>
          <a:chExt cx="0" cy="0"/>
        </a:xfrm>
      </p:grpSpPr>
      <p:grpSp>
        <p:nvGrpSpPr>
          <p:cNvPr id="2" name="Group 2"/>
          <p:cNvGrpSpPr/>
          <p:nvPr/>
        </p:nvGrpSpPr>
        <p:grpSpPr>
          <a:xfrm>
            <a:off x="7711379" y="0"/>
            <a:ext cx="1432621" cy="1074466"/>
            <a:chOff x="7512957" y="344670"/>
            <a:chExt cx="1432621" cy="1074466"/>
          </a:xfrm>
        </p:grpSpPr>
        <p:pic>
          <p:nvPicPr>
            <p:cNvPr id="4" name="Picture 3" descr="http://www.quran-o-sunnat.com/wp-content/uploads/2015/08/Read-holy-Quran.jpg"/>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7512957" y="344670"/>
              <a:ext cx="1432621" cy="1074466"/>
            </a:xfrm>
            <a:prstGeom prst="ellipse">
              <a:avLst/>
            </a:prstGeom>
            <a:ln>
              <a:noFill/>
            </a:ln>
            <a:effectLst>
              <a:softEdge rad="112500"/>
            </a:effectLst>
          </p:spPr>
        </p:pic>
        <p:sp>
          <p:nvSpPr>
            <p:cNvPr id="5" name="Rectangle 4"/>
            <p:cNvSpPr/>
            <p:nvPr/>
          </p:nvSpPr>
          <p:spPr>
            <a:xfrm>
              <a:off x="7740352" y="476672"/>
              <a:ext cx="936104" cy="707886"/>
            </a:xfrm>
            <a:prstGeom prst="rect">
              <a:avLst/>
            </a:prstGeom>
            <a:noFill/>
          </p:spPr>
          <p:txBody>
            <a:bodyPr wrap="square" lIns="91440" tIns="45720" rIns="91440" bIns="45720">
              <a:spAutoFit/>
            </a:bodyPr>
            <a:lstStyle/>
            <a:p>
              <a:pPr algn="ctr"/>
              <a:r>
                <a:rPr lang="en-US" sz="4000" b="1" dirty="0">
                  <a:ln w="10541" cmpd="sng">
                    <a:solidFill>
                      <a:schemeClr val="tx1">
                        <a:lumMod val="85000"/>
                        <a:lumOff val="15000"/>
                      </a:schemeClr>
                    </a:solidFill>
                    <a:prstDash val="solid"/>
                  </a:ln>
                  <a:gradFill flip="none" rotWithShape="1">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16200000" scaled="1"/>
                    <a:tileRect/>
                  </a:gradFill>
                  <a:latin typeface="Apple Chancery" pitchFamily="66" charset="0"/>
                </a:rPr>
                <a:t>QA</a:t>
              </a:r>
            </a:p>
          </p:txBody>
        </p:sp>
      </p:grpSp>
      <p:sp>
        <p:nvSpPr>
          <p:cNvPr id="6" name="Title 1"/>
          <p:cNvSpPr txBox="1">
            <a:spLocks/>
          </p:cNvSpPr>
          <p:nvPr/>
        </p:nvSpPr>
        <p:spPr>
          <a:xfrm>
            <a:off x="457200" y="-27384"/>
            <a:ext cx="8229600" cy="994122"/>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1" i="0" u="sng" strike="noStrike" kern="1200" cap="none" spc="0" normalizeH="0" baseline="0" noProof="0" dirty="0">
                <a:ln>
                  <a:noFill/>
                </a:ln>
                <a:solidFill>
                  <a:schemeClr val="tx1"/>
                </a:solidFill>
                <a:effectLst/>
                <a:uLnTx/>
                <a:uFillTx/>
                <a:latin typeface="+mj-lt"/>
                <a:ea typeface="+mj-ea"/>
                <a:cs typeface="+mj-cs"/>
              </a:rPr>
              <a:t>Studying </a:t>
            </a:r>
            <a:r>
              <a:rPr kumimoji="0" lang="en-GB" sz="4400" b="1" i="0" u="sng" strike="noStrike" kern="1200" cap="none" spc="0" normalizeH="0" baseline="0" noProof="0" dirty="0" smtClean="0">
                <a:ln>
                  <a:noFill/>
                </a:ln>
                <a:solidFill>
                  <a:schemeClr val="tx1"/>
                </a:solidFill>
                <a:effectLst/>
                <a:uLnTx/>
                <a:uFillTx/>
                <a:latin typeface="+mj-lt"/>
                <a:ea typeface="+mj-ea"/>
                <a:cs typeface="+mj-cs"/>
              </a:rPr>
              <a:t>Verses </a:t>
            </a:r>
            <a:r>
              <a:rPr lang="en-GB" sz="4400" b="1" u="sng" noProof="0" dirty="0" smtClean="0">
                <a:latin typeface="+mj-lt"/>
                <a:ea typeface="+mj-ea"/>
                <a:cs typeface="+mj-cs"/>
              </a:rPr>
              <a:t>63</a:t>
            </a:r>
            <a:r>
              <a:rPr kumimoji="0" lang="en-GB" sz="4400" b="1" i="0" u="sng" strike="noStrike" kern="1200" cap="none" spc="0" normalizeH="0" baseline="0" noProof="0" dirty="0" smtClean="0">
                <a:ln>
                  <a:noFill/>
                </a:ln>
                <a:solidFill>
                  <a:schemeClr val="tx1"/>
                </a:solidFill>
                <a:effectLst/>
                <a:uLnTx/>
                <a:uFillTx/>
                <a:latin typeface="+mj-lt"/>
                <a:ea typeface="+mj-ea"/>
                <a:cs typeface="+mj-cs"/>
              </a:rPr>
              <a:t> - </a:t>
            </a:r>
            <a:r>
              <a:rPr lang="en-GB" sz="4400" b="1" u="sng" noProof="0" dirty="0" smtClean="0">
                <a:latin typeface="+mj-lt"/>
                <a:ea typeface="+mj-ea"/>
                <a:cs typeface="+mj-cs"/>
              </a:rPr>
              <a:t>68</a:t>
            </a:r>
            <a:endParaRPr kumimoji="0" lang="en-GB" sz="4400" b="1" i="0" u="sng" strike="noStrike" kern="1200" cap="none" spc="0" normalizeH="0" baseline="0" noProof="0" dirty="0">
              <a:ln>
                <a:noFill/>
              </a:ln>
              <a:solidFill>
                <a:schemeClr val="tx1"/>
              </a:solidFill>
              <a:effectLst/>
              <a:uLnTx/>
              <a:uFillTx/>
              <a:latin typeface="+mj-lt"/>
              <a:ea typeface="+mj-ea"/>
              <a:cs typeface="+mj-cs"/>
            </a:endParaRPr>
          </a:p>
        </p:txBody>
      </p:sp>
      <p:sp>
        <p:nvSpPr>
          <p:cNvPr id="7" name="Rectangle 6"/>
          <p:cNvSpPr/>
          <p:nvPr/>
        </p:nvSpPr>
        <p:spPr>
          <a:xfrm>
            <a:off x="323528" y="620688"/>
            <a:ext cx="8424936" cy="584775"/>
          </a:xfrm>
          <a:prstGeom prst="rect">
            <a:avLst/>
          </a:prstGeom>
        </p:spPr>
        <p:txBody>
          <a:bodyPr wrap="square">
            <a:spAutoFit/>
          </a:bodyPr>
          <a:lstStyle/>
          <a:p>
            <a:pPr marL="0" lvl="2"/>
            <a:r>
              <a:rPr lang="en-GB" sz="3200" b="1" u="sng" dirty="0"/>
              <a:t>Vs </a:t>
            </a:r>
            <a:r>
              <a:rPr lang="en-GB" sz="3200" b="1" u="sng" dirty="0" smtClean="0"/>
              <a:t>63 &amp; 65: </a:t>
            </a:r>
            <a:endParaRPr lang="en-GB" sz="3200" b="1" u="sng" dirty="0"/>
          </a:p>
        </p:txBody>
      </p:sp>
      <p:sp>
        <p:nvSpPr>
          <p:cNvPr id="17" name="Rectangle 16"/>
          <p:cNvSpPr/>
          <p:nvPr/>
        </p:nvSpPr>
        <p:spPr>
          <a:xfrm>
            <a:off x="107504" y="1117188"/>
            <a:ext cx="8784976" cy="5139869"/>
          </a:xfrm>
          <a:prstGeom prst="rect">
            <a:avLst/>
          </a:prstGeom>
        </p:spPr>
        <p:txBody>
          <a:bodyPr wrap="square">
            <a:spAutoFit/>
          </a:bodyPr>
          <a:lstStyle/>
          <a:p>
            <a:pPr marL="0" lvl="2">
              <a:lnSpc>
                <a:spcPct val="120000"/>
              </a:lnSpc>
              <a:spcAft>
                <a:spcPts val="1200"/>
              </a:spcAft>
              <a:buFont typeface="Arial" pitchFamily="34" charset="0"/>
              <a:buChar char="•"/>
            </a:pPr>
            <a:r>
              <a:rPr lang="en-GB" sz="3000" dirty="0" smtClean="0"/>
              <a:t> They tried to convince their father by telling him that</a:t>
            </a:r>
          </a:p>
          <a:p>
            <a:pPr marL="457200" lvl="3">
              <a:lnSpc>
                <a:spcPct val="120000"/>
              </a:lnSpc>
              <a:spcAft>
                <a:spcPts val="1200"/>
              </a:spcAft>
              <a:buFont typeface="Arial" pitchFamily="34" charset="0"/>
              <a:buChar char="•"/>
            </a:pPr>
            <a:r>
              <a:rPr lang="en-GB" sz="3000" dirty="0" smtClean="0"/>
              <a:t> The king  had favoured them before but withheld an extra share </a:t>
            </a:r>
          </a:p>
          <a:p>
            <a:pPr marL="457200" lvl="3">
              <a:lnSpc>
                <a:spcPct val="120000"/>
              </a:lnSpc>
              <a:spcAft>
                <a:spcPts val="1200"/>
              </a:spcAft>
              <a:buFont typeface="Arial" pitchFamily="34" charset="0"/>
              <a:buChar char="•"/>
            </a:pPr>
            <a:r>
              <a:rPr lang="en-GB" sz="3000" dirty="0" smtClean="0"/>
              <a:t> They would protect their brother </a:t>
            </a:r>
          </a:p>
          <a:p>
            <a:pPr marL="457200" lvl="3">
              <a:lnSpc>
                <a:spcPct val="120000"/>
              </a:lnSpc>
              <a:spcAft>
                <a:spcPts val="1200"/>
              </a:spcAft>
              <a:buFont typeface="Arial" pitchFamily="34" charset="0"/>
              <a:buChar char="•"/>
            </a:pPr>
            <a:r>
              <a:rPr lang="en-GB" sz="3000" dirty="0" smtClean="0"/>
              <a:t>  All they needed to do was to take </a:t>
            </a:r>
            <a:r>
              <a:rPr lang="en-GB" sz="3000" dirty="0" err="1" smtClean="0"/>
              <a:t>Benyameen</a:t>
            </a:r>
            <a:r>
              <a:rPr lang="en-GB" sz="3000" dirty="0" smtClean="0"/>
              <a:t> with them</a:t>
            </a:r>
          </a:p>
          <a:p>
            <a:pPr marL="0" lvl="2">
              <a:lnSpc>
                <a:spcPct val="120000"/>
              </a:lnSpc>
              <a:spcAft>
                <a:spcPts val="1200"/>
              </a:spcAft>
              <a:buFont typeface="Arial" pitchFamily="34" charset="0"/>
              <a:buChar char="•"/>
            </a:pPr>
            <a:r>
              <a:rPr lang="en-GB" sz="3000" dirty="0" smtClean="0"/>
              <a:t> This is why it is referred to as “an                                                                       easy measure” </a:t>
            </a:r>
          </a:p>
        </p:txBody>
      </p:sp>
      <p:pic>
        <p:nvPicPr>
          <p:cNvPr id="10242" name="Picture 2" descr="http://www.jesuslovesyoutoday.org/yahoo_site_admin/assets/images/Genesis_43.032602_std.jpg"/>
          <p:cNvPicPr>
            <a:picLocks noChangeAspect="1" noChangeArrowheads="1"/>
          </p:cNvPicPr>
          <p:nvPr/>
        </p:nvPicPr>
        <p:blipFill>
          <a:blip r:embed="rId4" cstate="print"/>
          <a:srcRect/>
          <a:stretch>
            <a:fillRect/>
          </a:stretch>
        </p:blipFill>
        <p:spPr bwMode="auto">
          <a:xfrm>
            <a:off x="5652120" y="4320480"/>
            <a:ext cx="3400872" cy="2564904"/>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wipe(left)">
                                      <p:cBhvr>
                                        <p:cTn id="7" dur="500"/>
                                        <p:tgtEl>
                                          <p:spTgt spid="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
                                            <p:txEl>
                                              <p:pRg st="1" end="1"/>
                                            </p:txEl>
                                          </p:spTgt>
                                        </p:tgtEl>
                                        <p:attrNameLst>
                                          <p:attrName>style.visibility</p:attrName>
                                        </p:attrNameLst>
                                      </p:cBhvr>
                                      <p:to>
                                        <p:strVal val="visible"/>
                                      </p:to>
                                    </p:set>
                                    <p:animEffect transition="in" filter="wipe(left)">
                                      <p:cBhvr>
                                        <p:cTn id="12" dur="500"/>
                                        <p:tgtEl>
                                          <p:spTgt spid="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
                                            <p:txEl>
                                              <p:pRg st="2" end="2"/>
                                            </p:txEl>
                                          </p:spTgt>
                                        </p:tgtEl>
                                        <p:attrNameLst>
                                          <p:attrName>style.visibility</p:attrName>
                                        </p:attrNameLst>
                                      </p:cBhvr>
                                      <p:to>
                                        <p:strVal val="visible"/>
                                      </p:to>
                                    </p:set>
                                    <p:animEffect transition="in" filter="wipe(left)">
                                      <p:cBhvr>
                                        <p:cTn id="17" dur="500"/>
                                        <p:tgtEl>
                                          <p:spTgt spid="1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
                                            <p:txEl>
                                              <p:pRg st="3" end="3"/>
                                            </p:txEl>
                                          </p:spTgt>
                                        </p:tgtEl>
                                        <p:attrNameLst>
                                          <p:attrName>style.visibility</p:attrName>
                                        </p:attrNameLst>
                                      </p:cBhvr>
                                      <p:to>
                                        <p:strVal val="visible"/>
                                      </p:to>
                                    </p:set>
                                    <p:animEffect transition="in" filter="wipe(left)">
                                      <p:cBhvr>
                                        <p:cTn id="22" dur="500"/>
                                        <p:tgtEl>
                                          <p:spTgt spid="1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7">
                                            <p:txEl>
                                              <p:pRg st="4" end="4"/>
                                            </p:txEl>
                                          </p:spTgt>
                                        </p:tgtEl>
                                        <p:attrNameLst>
                                          <p:attrName>style.visibility</p:attrName>
                                        </p:attrNameLst>
                                      </p:cBhvr>
                                      <p:to>
                                        <p:strVal val="visible"/>
                                      </p:to>
                                    </p:set>
                                    <p:animEffect transition="in" filter="wipe(left)">
                                      <p:cBhvr>
                                        <p:cTn id="27" dur="500"/>
                                        <p:tgtEl>
                                          <p:spTgt spid="1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bldLvl="5"/>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1F484"/>
        </a:solidFill>
        <a:effectLst/>
      </p:bgPr>
    </p:bg>
    <p:spTree>
      <p:nvGrpSpPr>
        <p:cNvPr id="1" name=""/>
        <p:cNvGrpSpPr/>
        <p:nvPr/>
      </p:nvGrpSpPr>
      <p:grpSpPr>
        <a:xfrm>
          <a:off x="0" y="0"/>
          <a:ext cx="0" cy="0"/>
          <a:chOff x="0" y="0"/>
          <a:chExt cx="0" cy="0"/>
        </a:xfrm>
      </p:grpSpPr>
      <p:grpSp>
        <p:nvGrpSpPr>
          <p:cNvPr id="2" name="Group 2"/>
          <p:cNvGrpSpPr/>
          <p:nvPr/>
        </p:nvGrpSpPr>
        <p:grpSpPr>
          <a:xfrm>
            <a:off x="7711379" y="0"/>
            <a:ext cx="1432621" cy="1074466"/>
            <a:chOff x="7512957" y="344670"/>
            <a:chExt cx="1432621" cy="1074466"/>
          </a:xfrm>
        </p:grpSpPr>
        <p:pic>
          <p:nvPicPr>
            <p:cNvPr id="4" name="Picture 3" descr="http://www.quran-o-sunnat.com/wp-content/uploads/2015/08/Read-holy-Quran.jpg"/>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7512957" y="344670"/>
              <a:ext cx="1432621" cy="1074466"/>
            </a:xfrm>
            <a:prstGeom prst="ellipse">
              <a:avLst/>
            </a:prstGeom>
            <a:ln>
              <a:noFill/>
            </a:ln>
            <a:effectLst>
              <a:softEdge rad="112500"/>
            </a:effectLst>
          </p:spPr>
        </p:pic>
        <p:sp>
          <p:nvSpPr>
            <p:cNvPr id="5" name="Rectangle 4"/>
            <p:cNvSpPr/>
            <p:nvPr/>
          </p:nvSpPr>
          <p:spPr>
            <a:xfrm>
              <a:off x="7740352" y="476672"/>
              <a:ext cx="936104" cy="707886"/>
            </a:xfrm>
            <a:prstGeom prst="rect">
              <a:avLst/>
            </a:prstGeom>
            <a:noFill/>
          </p:spPr>
          <p:txBody>
            <a:bodyPr wrap="square" lIns="91440" tIns="45720" rIns="91440" bIns="45720">
              <a:spAutoFit/>
            </a:bodyPr>
            <a:lstStyle/>
            <a:p>
              <a:pPr algn="ctr"/>
              <a:r>
                <a:rPr lang="en-US" sz="4000" b="1" dirty="0">
                  <a:ln w="10541" cmpd="sng">
                    <a:solidFill>
                      <a:schemeClr val="tx1">
                        <a:lumMod val="85000"/>
                        <a:lumOff val="15000"/>
                      </a:schemeClr>
                    </a:solidFill>
                    <a:prstDash val="solid"/>
                  </a:ln>
                  <a:gradFill flip="none" rotWithShape="1">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16200000" scaled="1"/>
                    <a:tileRect/>
                  </a:gradFill>
                  <a:latin typeface="Apple Chancery" pitchFamily="66" charset="0"/>
                </a:rPr>
                <a:t>QA</a:t>
              </a:r>
            </a:p>
          </p:txBody>
        </p:sp>
      </p:grpSp>
      <p:sp>
        <p:nvSpPr>
          <p:cNvPr id="6" name="Title 1"/>
          <p:cNvSpPr txBox="1">
            <a:spLocks/>
          </p:cNvSpPr>
          <p:nvPr/>
        </p:nvSpPr>
        <p:spPr>
          <a:xfrm>
            <a:off x="457200" y="-27384"/>
            <a:ext cx="8229600" cy="994122"/>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1" i="0" u="sng" strike="noStrike" kern="1200" cap="none" spc="0" normalizeH="0" baseline="0" noProof="0" dirty="0">
                <a:ln>
                  <a:noFill/>
                </a:ln>
                <a:solidFill>
                  <a:schemeClr val="tx1"/>
                </a:solidFill>
                <a:effectLst/>
                <a:uLnTx/>
                <a:uFillTx/>
                <a:latin typeface="+mj-lt"/>
                <a:ea typeface="+mj-ea"/>
                <a:cs typeface="+mj-cs"/>
              </a:rPr>
              <a:t>Studying </a:t>
            </a:r>
            <a:r>
              <a:rPr kumimoji="0" lang="en-GB" sz="4400" b="1" i="0" u="sng" strike="noStrike" kern="1200" cap="none" spc="0" normalizeH="0" baseline="0" noProof="0" dirty="0" smtClean="0">
                <a:ln>
                  <a:noFill/>
                </a:ln>
                <a:solidFill>
                  <a:schemeClr val="tx1"/>
                </a:solidFill>
                <a:effectLst/>
                <a:uLnTx/>
                <a:uFillTx/>
                <a:latin typeface="+mj-lt"/>
                <a:ea typeface="+mj-ea"/>
                <a:cs typeface="+mj-cs"/>
              </a:rPr>
              <a:t>Verses </a:t>
            </a:r>
            <a:r>
              <a:rPr lang="en-GB" sz="4400" b="1" u="sng" noProof="0" dirty="0" smtClean="0">
                <a:latin typeface="+mj-lt"/>
                <a:ea typeface="+mj-ea"/>
                <a:cs typeface="+mj-cs"/>
              </a:rPr>
              <a:t>63</a:t>
            </a:r>
            <a:r>
              <a:rPr kumimoji="0" lang="en-GB" sz="4400" b="1" i="0" u="sng" strike="noStrike" kern="1200" cap="none" spc="0" normalizeH="0" baseline="0" noProof="0" dirty="0" smtClean="0">
                <a:ln>
                  <a:noFill/>
                </a:ln>
                <a:solidFill>
                  <a:schemeClr val="tx1"/>
                </a:solidFill>
                <a:effectLst/>
                <a:uLnTx/>
                <a:uFillTx/>
                <a:latin typeface="+mj-lt"/>
                <a:ea typeface="+mj-ea"/>
                <a:cs typeface="+mj-cs"/>
              </a:rPr>
              <a:t> - </a:t>
            </a:r>
            <a:r>
              <a:rPr lang="en-GB" sz="4400" b="1" u="sng" noProof="0" dirty="0" smtClean="0">
                <a:latin typeface="+mj-lt"/>
                <a:ea typeface="+mj-ea"/>
                <a:cs typeface="+mj-cs"/>
              </a:rPr>
              <a:t>68</a:t>
            </a:r>
            <a:endParaRPr kumimoji="0" lang="en-GB" sz="4400" b="1" i="0" u="sng" strike="noStrike" kern="1200" cap="none" spc="0" normalizeH="0" baseline="0" noProof="0" dirty="0">
              <a:ln>
                <a:noFill/>
              </a:ln>
              <a:solidFill>
                <a:schemeClr val="tx1"/>
              </a:solidFill>
              <a:effectLst/>
              <a:uLnTx/>
              <a:uFillTx/>
              <a:latin typeface="+mj-lt"/>
              <a:ea typeface="+mj-ea"/>
              <a:cs typeface="+mj-cs"/>
            </a:endParaRPr>
          </a:p>
        </p:txBody>
      </p:sp>
      <p:sp>
        <p:nvSpPr>
          <p:cNvPr id="7" name="Rectangle 6"/>
          <p:cNvSpPr/>
          <p:nvPr/>
        </p:nvSpPr>
        <p:spPr>
          <a:xfrm>
            <a:off x="323528" y="620688"/>
            <a:ext cx="8424936" cy="584775"/>
          </a:xfrm>
          <a:prstGeom prst="rect">
            <a:avLst/>
          </a:prstGeom>
        </p:spPr>
        <p:txBody>
          <a:bodyPr wrap="square">
            <a:spAutoFit/>
          </a:bodyPr>
          <a:lstStyle/>
          <a:p>
            <a:pPr marL="0" lvl="2"/>
            <a:r>
              <a:rPr lang="en-GB" sz="3200" b="1" u="sng" dirty="0"/>
              <a:t>Vs </a:t>
            </a:r>
            <a:r>
              <a:rPr lang="en-GB" sz="3200" b="1" u="sng" dirty="0" smtClean="0"/>
              <a:t>64 &amp; 66: </a:t>
            </a:r>
            <a:endParaRPr lang="en-GB" sz="3200" b="1" u="sng" dirty="0"/>
          </a:p>
        </p:txBody>
      </p:sp>
      <p:sp>
        <p:nvSpPr>
          <p:cNvPr id="17" name="Rectangle 16"/>
          <p:cNvSpPr/>
          <p:nvPr/>
        </p:nvSpPr>
        <p:spPr>
          <a:xfrm>
            <a:off x="107504" y="1052736"/>
            <a:ext cx="8784976" cy="6241709"/>
          </a:xfrm>
          <a:prstGeom prst="rect">
            <a:avLst/>
          </a:prstGeom>
        </p:spPr>
        <p:txBody>
          <a:bodyPr wrap="square">
            <a:spAutoFit/>
          </a:bodyPr>
          <a:lstStyle/>
          <a:p>
            <a:pPr marL="0" lvl="2">
              <a:lnSpc>
                <a:spcPct val="120000"/>
              </a:lnSpc>
              <a:spcAft>
                <a:spcPts val="1200"/>
              </a:spcAft>
              <a:buFont typeface="Arial" pitchFamily="34" charset="0"/>
              <a:buChar char="•"/>
            </a:pPr>
            <a:r>
              <a:rPr lang="en-GB" sz="2800" dirty="0" smtClean="0"/>
              <a:t>  Prophet </a:t>
            </a:r>
            <a:r>
              <a:rPr lang="en-GB" sz="2800" dirty="0" err="1" smtClean="0"/>
              <a:t>Ya’qub</a:t>
            </a:r>
            <a:r>
              <a:rPr lang="en-GB" sz="2800" dirty="0" smtClean="0"/>
              <a:t> (as) expressed that his heart was uneasy with handing over </a:t>
            </a:r>
            <a:r>
              <a:rPr lang="en-GB" sz="2800" dirty="0" err="1" smtClean="0"/>
              <a:t>Benyameen</a:t>
            </a:r>
            <a:r>
              <a:rPr lang="en-GB" sz="2800" dirty="0" smtClean="0"/>
              <a:t> to them, just as he had been uneasy with turning over Prophet Yusuf (as) forty years before (he had not forgotten the incident) </a:t>
            </a:r>
          </a:p>
          <a:p>
            <a:pPr marL="0" lvl="2">
              <a:lnSpc>
                <a:spcPct val="120000"/>
              </a:lnSpc>
              <a:spcAft>
                <a:spcPts val="1200"/>
              </a:spcAft>
              <a:buFont typeface="Arial" pitchFamily="34" charset="0"/>
              <a:buChar char="•"/>
            </a:pPr>
            <a:r>
              <a:rPr lang="en-GB" sz="2800" dirty="0" smtClean="0"/>
              <a:t> However, he states that all matters are in Allah (</a:t>
            </a:r>
            <a:r>
              <a:rPr lang="en-GB" sz="2800" dirty="0" err="1" smtClean="0"/>
              <a:t>swt</a:t>
            </a:r>
            <a:r>
              <a:rPr lang="en-GB" sz="2800" dirty="0" smtClean="0"/>
              <a:t>)'s Hands and if He protects </a:t>
            </a:r>
            <a:r>
              <a:rPr lang="en-GB" sz="2800" dirty="0" err="1" smtClean="0"/>
              <a:t>Benyameen</a:t>
            </a:r>
            <a:r>
              <a:rPr lang="en-GB" sz="2800" dirty="0" smtClean="0"/>
              <a:t>, then no one                             can harm him </a:t>
            </a:r>
          </a:p>
          <a:p>
            <a:pPr marL="0" lvl="2">
              <a:lnSpc>
                <a:spcPct val="120000"/>
              </a:lnSpc>
              <a:spcAft>
                <a:spcPts val="1200"/>
              </a:spcAft>
              <a:buFont typeface="Arial" pitchFamily="34" charset="0"/>
              <a:buChar char="•"/>
            </a:pPr>
            <a:r>
              <a:rPr lang="en-GB" sz="2800" dirty="0" smtClean="0"/>
              <a:t> It was his knowledge of Allah (</a:t>
            </a:r>
            <a:r>
              <a:rPr lang="en-GB" sz="2800" dirty="0" err="1" smtClean="0"/>
              <a:t>swt</a:t>
            </a:r>
            <a:r>
              <a:rPr lang="en-GB" sz="2800" dirty="0" smtClean="0"/>
              <a:t>), that                                               gave Prophet </a:t>
            </a:r>
            <a:r>
              <a:rPr lang="en-GB" sz="2800" dirty="0" err="1" smtClean="0"/>
              <a:t>Ya'qub</a:t>
            </a:r>
            <a:r>
              <a:rPr lang="en-GB" sz="2800" dirty="0" smtClean="0"/>
              <a:t> (as) any reassurance                                        in sending </a:t>
            </a:r>
            <a:r>
              <a:rPr lang="en-GB" sz="2800" dirty="0" err="1" smtClean="0"/>
              <a:t>Benyameen</a:t>
            </a:r>
            <a:r>
              <a:rPr lang="en-GB" sz="2800" dirty="0" smtClean="0"/>
              <a:t> to Egypt. </a:t>
            </a:r>
          </a:p>
          <a:p>
            <a:pPr marL="0" lvl="2">
              <a:lnSpc>
                <a:spcPct val="120000"/>
              </a:lnSpc>
              <a:spcAft>
                <a:spcPts val="1200"/>
              </a:spcAft>
              <a:buFont typeface="Arial" pitchFamily="34" charset="0"/>
              <a:buChar char="•"/>
            </a:pPr>
            <a:endParaRPr lang="en-GB" sz="2800" dirty="0" smtClean="0"/>
          </a:p>
        </p:txBody>
      </p:sp>
      <p:pic>
        <p:nvPicPr>
          <p:cNvPr id="9" name="Picture 4" descr="https://lh6.googleusercontent.com/-wfoKQlRzTgw/TYdui_zLfYI/AAAAAAAAA5Y/FbW4kx02YL4/s1600/jacobhidesben.jpg"/>
          <p:cNvPicPr>
            <a:picLocks noChangeAspect="1" noChangeArrowheads="1"/>
          </p:cNvPicPr>
          <p:nvPr/>
        </p:nvPicPr>
        <p:blipFill>
          <a:blip r:embed="rId4" cstate="print"/>
          <a:srcRect l="15152" t="18480" r="15470" b="11801"/>
          <a:stretch>
            <a:fillRect/>
          </a:stretch>
        </p:blipFill>
        <p:spPr bwMode="auto">
          <a:xfrm>
            <a:off x="6341041" y="4149080"/>
            <a:ext cx="2839471" cy="2708920"/>
          </a:xfrm>
          <a:prstGeom prst="ellipse">
            <a:avLst/>
          </a:prstGeom>
          <a:ln>
            <a:noFill/>
          </a:ln>
          <a:effectLst>
            <a:softEdge rad="317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wipe(left)">
                                      <p:cBhvr>
                                        <p:cTn id="7" dur="500"/>
                                        <p:tgtEl>
                                          <p:spTgt spid="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
                                            <p:txEl>
                                              <p:pRg st="1" end="1"/>
                                            </p:txEl>
                                          </p:spTgt>
                                        </p:tgtEl>
                                        <p:attrNameLst>
                                          <p:attrName>style.visibility</p:attrName>
                                        </p:attrNameLst>
                                      </p:cBhvr>
                                      <p:to>
                                        <p:strVal val="visible"/>
                                      </p:to>
                                    </p:set>
                                    <p:animEffect transition="in" filter="wipe(left)">
                                      <p:cBhvr>
                                        <p:cTn id="12" dur="500"/>
                                        <p:tgtEl>
                                          <p:spTgt spid="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
                                            <p:txEl>
                                              <p:pRg st="2" end="2"/>
                                            </p:txEl>
                                          </p:spTgt>
                                        </p:tgtEl>
                                        <p:attrNameLst>
                                          <p:attrName>style.visibility</p:attrName>
                                        </p:attrNameLst>
                                      </p:cBhvr>
                                      <p:to>
                                        <p:strVal val="visible"/>
                                      </p:to>
                                    </p:set>
                                    <p:animEffect transition="in" filter="wipe(left)">
                                      <p:cBhvr>
                                        <p:cTn id="17" dur="500"/>
                                        <p:tgtEl>
                                          <p:spTgt spid="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bldLvl="5"/>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1F484"/>
        </a:solidFill>
        <a:effectLst/>
      </p:bgPr>
    </p:bg>
    <p:spTree>
      <p:nvGrpSpPr>
        <p:cNvPr id="1" name=""/>
        <p:cNvGrpSpPr/>
        <p:nvPr/>
      </p:nvGrpSpPr>
      <p:grpSpPr>
        <a:xfrm>
          <a:off x="0" y="0"/>
          <a:ext cx="0" cy="0"/>
          <a:chOff x="0" y="0"/>
          <a:chExt cx="0" cy="0"/>
        </a:xfrm>
      </p:grpSpPr>
      <p:grpSp>
        <p:nvGrpSpPr>
          <p:cNvPr id="2" name="Group 2"/>
          <p:cNvGrpSpPr/>
          <p:nvPr/>
        </p:nvGrpSpPr>
        <p:grpSpPr>
          <a:xfrm>
            <a:off x="7711379" y="0"/>
            <a:ext cx="1432621" cy="1074466"/>
            <a:chOff x="7512957" y="344670"/>
            <a:chExt cx="1432621" cy="1074466"/>
          </a:xfrm>
        </p:grpSpPr>
        <p:pic>
          <p:nvPicPr>
            <p:cNvPr id="4" name="Picture 3" descr="http://www.quran-o-sunnat.com/wp-content/uploads/2015/08/Read-holy-Quran.jpg"/>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7512957" y="344670"/>
              <a:ext cx="1432621" cy="1074466"/>
            </a:xfrm>
            <a:prstGeom prst="ellipse">
              <a:avLst/>
            </a:prstGeom>
            <a:ln>
              <a:noFill/>
            </a:ln>
            <a:effectLst>
              <a:softEdge rad="112500"/>
            </a:effectLst>
          </p:spPr>
        </p:pic>
        <p:sp>
          <p:nvSpPr>
            <p:cNvPr id="5" name="Rectangle 4"/>
            <p:cNvSpPr/>
            <p:nvPr/>
          </p:nvSpPr>
          <p:spPr>
            <a:xfrm>
              <a:off x="7740352" y="476672"/>
              <a:ext cx="936104" cy="707886"/>
            </a:xfrm>
            <a:prstGeom prst="rect">
              <a:avLst/>
            </a:prstGeom>
            <a:noFill/>
          </p:spPr>
          <p:txBody>
            <a:bodyPr wrap="square" lIns="91440" tIns="45720" rIns="91440" bIns="45720">
              <a:spAutoFit/>
            </a:bodyPr>
            <a:lstStyle/>
            <a:p>
              <a:pPr algn="ctr"/>
              <a:r>
                <a:rPr lang="en-US" sz="4000" b="1" dirty="0">
                  <a:ln w="10541" cmpd="sng">
                    <a:solidFill>
                      <a:schemeClr val="tx1">
                        <a:lumMod val="85000"/>
                        <a:lumOff val="15000"/>
                      </a:schemeClr>
                    </a:solidFill>
                    <a:prstDash val="solid"/>
                  </a:ln>
                  <a:gradFill flip="none" rotWithShape="1">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16200000" scaled="1"/>
                    <a:tileRect/>
                  </a:gradFill>
                  <a:latin typeface="Apple Chancery" pitchFamily="66" charset="0"/>
                </a:rPr>
                <a:t>QA</a:t>
              </a:r>
            </a:p>
          </p:txBody>
        </p:sp>
      </p:grpSp>
      <p:sp>
        <p:nvSpPr>
          <p:cNvPr id="6" name="Title 1"/>
          <p:cNvSpPr txBox="1">
            <a:spLocks/>
          </p:cNvSpPr>
          <p:nvPr/>
        </p:nvSpPr>
        <p:spPr>
          <a:xfrm>
            <a:off x="457200" y="-27384"/>
            <a:ext cx="8229600" cy="994122"/>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1" i="0" u="sng" strike="noStrike" kern="1200" cap="none" spc="0" normalizeH="0" baseline="0" noProof="0" dirty="0">
                <a:ln>
                  <a:noFill/>
                </a:ln>
                <a:solidFill>
                  <a:schemeClr val="tx1"/>
                </a:solidFill>
                <a:effectLst/>
                <a:uLnTx/>
                <a:uFillTx/>
                <a:latin typeface="+mj-lt"/>
                <a:ea typeface="+mj-ea"/>
                <a:cs typeface="+mj-cs"/>
              </a:rPr>
              <a:t>Studying </a:t>
            </a:r>
            <a:r>
              <a:rPr kumimoji="0" lang="en-GB" sz="4400" b="1" i="0" u="sng" strike="noStrike" kern="1200" cap="none" spc="0" normalizeH="0" baseline="0" noProof="0" dirty="0" smtClean="0">
                <a:ln>
                  <a:noFill/>
                </a:ln>
                <a:solidFill>
                  <a:schemeClr val="tx1"/>
                </a:solidFill>
                <a:effectLst/>
                <a:uLnTx/>
                <a:uFillTx/>
                <a:latin typeface="+mj-lt"/>
                <a:ea typeface="+mj-ea"/>
                <a:cs typeface="+mj-cs"/>
              </a:rPr>
              <a:t>Verses </a:t>
            </a:r>
            <a:r>
              <a:rPr lang="en-GB" sz="4400" b="1" u="sng" noProof="0" dirty="0" smtClean="0">
                <a:latin typeface="+mj-lt"/>
                <a:ea typeface="+mj-ea"/>
                <a:cs typeface="+mj-cs"/>
              </a:rPr>
              <a:t>63</a:t>
            </a:r>
            <a:r>
              <a:rPr kumimoji="0" lang="en-GB" sz="4400" b="1" i="0" u="sng" strike="noStrike" kern="1200" cap="none" spc="0" normalizeH="0" baseline="0" noProof="0" dirty="0" smtClean="0">
                <a:ln>
                  <a:noFill/>
                </a:ln>
                <a:solidFill>
                  <a:schemeClr val="tx1"/>
                </a:solidFill>
                <a:effectLst/>
                <a:uLnTx/>
                <a:uFillTx/>
                <a:latin typeface="+mj-lt"/>
                <a:ea typeface="+mj-ea"/>
                <a:cs typeface="+mj-cs"/>
              </a:rPr>
              <a:t> - </a:t>
            </a:r>
            <a:r>
              <a:rPr lang="en-GB" sz="4400" b="1" u="sng" noProof="0" dirty="0" smtClean="0">
                <a:latin typeface="+mj-lt"/>
                <a:ea typeface="+mj-ea"/>
                <a:cs typeface="+mj-cs"/>
              </a:rPr>
              <a:t>68</a:t>
            </a:r>
            <a:endParaRPr kumimoji="0" lang="en-GB" sz="4400" b="1" i="0" u="sng" strike="noStrike" kern="1200" cap="none" spc="0" normalizeH="0" baseline="0" noProof="0" dirty="0">
              <a:ln>
                <a:noFill/>
              </a:ln>
              <a:solidFill>
                <a:schemeClr val="tx1"/>
              </a:solidFill>
              <a:effectLst/>
              <a:uLnTx/>
              <a:uFillTx/>
              <a:latin typeface="+mj-lt"/>
              <a:ea typeface="+mj-ea"/>
              <a:cs typeface="+mj-cs"/>
            </a:endParaRPr>
          </a:p>
        </p:txBody>
      </p:sp>
      <p:sp>
        <p:nvSpPr>
          <p:cNvPr id="7" name="Rectangle 6"/>
          <p:cNvSpPr/>
          <p:nvPr/>
        </p:nvSpPr>
        <p:spPr>
          <a:xfrm>
            <a:off x="323528" y="620688"/>
            <a:ext cx="8424936" cy="584775"/>
          </a:xfrm>
          <a:prstGeom prst="rect">
            <a:avLst/>
          </a:prstGeom>
        </p:spPr>
        <p:txBody>
          <a:bodyPr wrap="square">
            <a:spAutoFit/>
          </a:bodyPr>
          <a:lstStyle/>
          <a:p>
            <a:pPr marL="0" lvl="2"/>
            <a:r>
              <a:rPr lang="en-GB" sz="3200" b="1" u="sng" dirty="0"/>
              <a:t>Vs </a:t>
            </a:r>
            <a:r>
              <a:rPr lang="en-GB" sz="3200" b="1" u="sng" dirty="0" smtClean="0"/>
              <a:t>64 &amp; 66: </a:t>
            </a:r>
            <a:endParaRPr lang="en-GB" sz="3200" b="1" u="sng" dirty="0"/>
          </a:p>
        </p:txBody>
      </p:sp>
      <p:sp>
        <p:nvSpPr>
          <p:cNvPr id="17" name="Rectangle 16"/>
          <p:cNvSpPr/>
          <p:nvPr/>
        </p:nvSpPr>
        <p:spPr>
          <a:xfrm>
            <a:off x="107504" y="1052736"/>
            <a:ext cx="8784976" cy="5207579"/>
          </a:xfrm>
          <a:prstGeom prst="rect">
            <a:avLst/>
          </a:prstGeom>
        </p:spPr>
        <p:txBody>
          <a:bodyPr wrap="square">
            <a:spAutoFit/>
          </a:bodyPr>
          <a:lstStyle/>
          <a:p>
            <a:pPr marL="0" lvl="2">
              <a:lnSpc>
                <a:spcPct val="120000"/>
              </a:lnSpc>
              <a:spcAft>
                <a:spcPts val="1200"/>
              </a:spcAft>
              <a:buFont typeface="Arial" pitchFamily="34" charset="0"/>
              <a:buChar char="•"/>
            </a:pPr>
            <a:r>
              <a:rPr lang="en-GB" sz="2800" dirty="0" smtClean="0"/>
              <a:t> He made his sons take a solemn oath to Allah (</a:t>
            </a:r>
            <a:r>
              <a:rPr lang="en-GB" sz="2800" dirty="0" err="1" smtClean="0"/>
              <a:t>swt</a:t>
            </a:r>
            <a:r>
              <a:rPr lang="en-GB" sz="2800" dirty="0" smtClean="0"/>
              <a:t>) that they would do everything within their power to protect their brother until</a:t>
            </a:r>
          </a:p>
          <a:p>
            <a:pPr marL="457200" lvl="3">
              <a:lnSpc>
                <a:spcPct val="120000"/>
              </a:lnSpc>
              <a:spcAft>
                <a:spcPts val="1200"/>
              </a:spcAft>
              <a:buFont typeface="Arial" pitchFamily="34" charset="0"/>
              <a:buChar char="•"/>
            </a:pPr>
            <a:r>
              <a:rPr lang="en-GB" sz="2800" dirty="0" smtClean="0"/>
              <a:t> they were completely over powered/surrounded OR</a:t>
            </a:r>
          </a:p>
          <a:p>
            <a:pPr marL="457200" lvl="3">
              <a:lnSpc>
                <a:spcPct val="120000"/>
              </a:lnSpc>
              <a:spcAft>
                <a:spcPts val="1200"/>
              </a:spcAft>
              <a:buFont typeface="Arial" pitchFamily="34" charset="0"/>
              <a:buChar char="•"/>
            </a:pPr>
            <a:r>
              <a:rPr lang="en-GB" sz="2800" dirty="0" smtClean="0"/>
              <a:t> (according to some </a:t>
            </a:r>
            <a:r>
              <a:rPr lang="en-GB" sz="2800" dirty="0" err="1" smtClean="0"/>
              <a:t>tafaseer</a:t>
            </a:r>
            <a:r>
              <a:rPr lang="en-GB" sz="2800" dirty="0" smtClean="0"/>
              <a:t>) they were killed </a:t>
            </a:r>
          </a:p>
          <a:p>
            <a:pPr marL="0" lvl="2">
              <a:lnSpc>
                <a:spcPct val="120000"/>
              </a:lnSpc>
              <a:spcAft>
                <a:spcPts val="1200"/>
              </a:spcAft>
              <a:buFont typeface="Arial" pitchFamily="34" charset="0"/>
              <a:buChar char="•"/>
            </a:pPr>
            <a:r>
              <a:rPr lang="en-GB" sz="2800" dirty="0" smtClean="0"/>
              <a:t> It is said that Prophet </a:t>
            </a:r>
            <a:r>
              <a:rPr lang="en-GB" sz="2800" dirty="0" err="1" smtClean="0"/>
              <a:t>Ya’qub</a:t>
            </a:r>
            <a:r>
              <a:rPr lang="en-GB" sz="2800" dirty="0" smtClean="0"/>
              <a:t> (as)’s heart was                                       more at ease after they agreed to take the                                      oath, as they had also shown remorse for                               what had happened with Prophet Yusuf (as)</a:t>
            </a:r>
          </a:p>
        </p:txBody>
      </p:sp>
      <p:pic>
        <p:nvPicPr>
          <p:cNvPr id="9" name="Picture 4" descr="https://lh6.googleusercontent.com/-wfoKQlRzTgw/TYdui_zLfYI/AAAAAAAAA5Y/FbW4kx02YL4/s1600/jacobhidesben.jpg"/>
          <p:cNvPicPr>
            <a:picLocks noChangeAspect="1" noChangeArrowheads="1"/>
          </p:cNvPicPr>
          <p:nvPr/>
        </p:nvPicPr>
        <p:blipFill>
          <a:blip r:embed="rId4" cstate="print"/>
          <a:srcRect l="15152" t="18480" r="15470" b="11801"/>
          <a:stretch>
            <a:fillRect/>
          </a:stretch>
        </p:blipFill>
        <p:spPr bwMode="auto">
          <a:xfrm>
            <a:off x="6341041" y="3933056"/>
            <a:ext cx="2839471" cy="2708920"/>
          </a:xfrm>
          <a:prstGeom prst="ellipse">
            <a:avLst/>
          </a:prstGeom>
          <a:ln>
            <a:noFill/>
          </a:ln>
          <a:effectLst>
            <a:softEdge rad="317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wipe(left)">
                                      <p:cBhvr>
                                        <p:cTn id="7" dur="500"/>
                                        <p:tgtEl>
                                          <p:spTgt spid="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
                                            <p:txEl>
                                              <p:pRg st="1" end="1"/>
                                            </p:txEl>
                                          </p:spTgt>
                                        </p:tgtEl>
                                        <p:attrNameLst>
                                          <p:attrName>style.visibility</p:attrName>
                                        </p:attrNameLst>
                                      </p:cBhvr>
                                      <p:to>
                                        <p:strVal val="visible"/>
                                      </p:to>
                                    </p:set>
                                    <p:animEffect transition="in" filter="wipe(left)">
                                      <p:cBhvr>
                                        <p:cTn id="12" dur="500"/>
                                        <p:tgtEl>
                                          <p:spTgt spid="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
                                            <p:txEl>
                                              <p:pRg st="2" end="2"/>
                                            </p:txEl>
                                          </p:spTgt>
                                        </p:tgtEl>
                                        <p:attrNameLst>
                                          <p:attrName>style.visibility</p:attrName>
                                        </p:attrNameLst>
                                      </p:cBhvr>
                                      <p:to>
                                        <p:strVal val="visible"/>
                                      </p:to>
                                    </p:set>
                                    <p:animEffect transition="in" filter="wipe(left)">
                                      <p:cBhvr>
                                        <p:cTn id="17" dur="500"/>
                                        <p:tgtEl>
                                          <p:spTgt spid="1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
                                            <p:txEl>
                                              <p:pRg st="3" end="3"/>
                                            </p:txEl>
                                          </p:spTgt>
                                        </p:tgtEl>
                                        <p:attrNameLst>
                                          <p:attrName>style.visibility</p:attrName>
                                        </p:attrNameLst>
                                      </p:cBhvr>
                                      <p:to>
                                        <p:strVal val="visible"/>
                                      </p:to>
                                    </p:set>
                                    <p:animEffect transition="in" filter="wipe(left)">
                                      <p:cBhvr>
                                        <p:cTn id="22" dur="500"/>
                                        <p:tgtEl>
                                          <p:spTgt spid="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bldLvl="5"/>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1F484"/>
        </a:solidFill>
        <a:effectLst/>
      </p:bgPr>
    </p:bg>
    <p:spTree>
      <p:nvGrpSpPr>
        <p:cNvPr id="1" name=""/>
        <p:cNvGrpSpPr/>
        <p:nvPr/>
      </p:nvGrpSpPr>
      <p:grpSpPr>
        <a:xfrm>
          <a:off x="0" y="0"/>
          <a:ext cx="0" cy="0"/>
          <a:chOff x="0" y="0"/>
          <a:chExt cx="0" cy="0"/>
        </a:xfrm>
      </p:grpSpPr>
      <p:grpSp>
        <p:nvGrpSpPr>
          <p:cNvPr id="2" name="Group 2"/>
          <p:cNvGrpSpPr/>
          <p:nvPr/>
        </p:nvGrpSpPr>
        <p:grpSpPr>
          <a:xfrm>
            <a:off x="7711379" y="0"/>
            <a:ext cx="1432621" cy="1074466"/>
            <a:chOff x="7512957" y="344670"/>
            <a:chExt cx="1432621" cy="1074466"/>
          </a:xfrm>
        </p:grpSpPr>
        <p:pic>
          <p:nvPicPr>
            <p:cNvPr id="4" name="Picture 3" descr="http://www.quran-o-sunnat.com/wp-content/uploads/2015/08/Read-holy-Quran.jpg"/>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7512957" y="344670"/>
              <a:ext cx="1432621" cy="1074466"/>
            </a:xfrm>
            <a:prstGeom prst="ellipse">
              <a:avLst/>
            </a:prstGeom>
            <a:ln>
              <a:noFill/>
            </a:ln>
            <a:effectLst>
              <a:softEdge rad="112500"/>
            </a:effectLst>
          </p:spPr>
        </p:pic>
        <p:sp>
          <p:nvSpPr>
            <p:cNvPr id="5" name="Rectangle 4"/>
            <p:cNvSpPr/>
            <p:nvPr/>
          </p:nvSpPr>
          <p:spPr>
            <a:xfrm>
              <a:off x="7740352" y="476672"/>
              <a:ext cx="936104" cy="707886"/>
            </a:xfrm>
            <a:prstGeom prst="rect">
              <a:avLst/>
            </a:prstGeom>
            <a:noFill/>
          </p:spPr>
          <p:txBody>
            <a:bodyPr wrap="square" lIns="91440" tIns="45720" rIns="91440" bIns="45720">
              <a:spAutoFit/>
            </a:bodyPr>
            <a:lstStyle/>
            <a:p>
              <a:pPr algn="ctr"/>
              <a:r>
                <a:rPr lang="en-US" sz="4000" b="1" dirty="0">
                  <a:ln w="10541" cmpd="sng">
                    <a:solidFill>
                      <a:schemeClr val="tx1">
                        <a:lumMod val="85000"/>
                        <a:lumOff val="15000"/>
                      </a:schemeClr>
                    </a:solidFill>
                    <a:prstDash val="solid"/>
                  </a:ln>
                  <a:gradFill flip="none" rotWithShape="1">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16200000" scaled="1"/>
                    <a:tileRect/>
                  </a:gradFill>
                  <a:latin typeface="Apple Chancery" pitchFamily="66" charset="0"/>
                </a:rPr>
                <a:t>QA</a:t>
              </a:r>
            </a:p>
          </p:txBody>
        </p:sp>
      </p:grpSp>
      <p:sp>
        <p:nvSpPr>
          <p:cNvPr id="6" name="Title 1"/>
          <p:cNvSpPr txBox="1">
            <a:spLocks/>
          </p:cNvSpPr>
          <p:nvPr/>
        </p:nvSpPr>
        <p:spPr>
          <a:xfrm>
            <a:off x="457200" y="-27384"/>
            <a:ext cx="8229600" cy="994122"/>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1" i="0" u="sng" strike="noStrike" kern="1200" cap="none" spc="0" normalizeH="0" baseline="0" noProof="0" dirty="0">
                <a:ln>
                  <a:noFill/>
                </a:ln>
                <a:solidFill>
                  <a:schemeClr val="tx1"/>
                </a:solidFill>
                <a:effectLst/>
                <a:uLnTx/>
                <a:uFillTx/>
                <a:latin typeface="+mj-lt"/>
                <a:ea typeface="+mj-ea"/>
                <a:cs typeface="+mj-cs"/>
              </a:rPr>
              <a:t>Studying </a:t>
            </a:r>
            <a:r>
              <a:rPr kumimoji="0" lang="en-GB" sz="4400" b="1" i="0" u="sng" strike="noStrike" kern="1200" cap="none" spc="0" normalizeH="0" baseline="0" noProof="0" dirty="0" smtClean="0">
                <a:ln>
                  <a:noFill/>
                </a:ln>
                <a:solidFill>
                  <a:schemeClr val="tx1"/>
                </a:solidFill>
                <a:effectLst/>
                <a:uLnTx/>
                <a:uFillTx/>
                <a:latin typeface="+mj-lt"/>
                <a:ea typeface="+mj-ea"/>
                <a:cs typeface="+mj-cs"/>
              </a:rPr>
              <a:t>Verses </a:t>
            </a:r>
            <a:r>
              <a:rPr lang="en-GB" sz="4400" b="1" u="sng" dirty="0" smtClean="0">
                <a:latin typeface="+mj-lt"/>
                <a:ea typeface="+mj-ea"/>
                <a:cs typeface="+mj-cs"/>
              </a:rPr>
              <a:t>63-68</a:t>
            </a:r>
            <a:endParaRPr kumimoji="0" lang="en-GB" sz="4400" b="1" i="0" u="sng" strike="noStrike" kern="1200" cap="none" spc="0" normalizeH="0" baseline="0" noProof="0" dirty="0">
              <a:ln>
                <a:noFill/>
              </a:ln>
              <a:solidFill>
                <a:schemeClr val="tx1"/>
              </a:solidFill>
              <a:effectLst/>
              <a:uLnTx/>
              <a:uFillTx/>
              <a:latin typeface="+mj-lt"/>
              <a:ea typeface="+mj-ea"/>
              <a:cs typeface="+mj-cs"/>
            </a:endParaRPr>
          </a:p>
        </p:txBody>
      </p:sp>
      <p:sp>
        <p:nvSpPr>
          <p:cNvPr id="7" name="Rectangle 6"/>
          <p:cNvSpPr/>
          <p:nvPr/>
        </p:nvSpPr>
        <p:spPr>
          <a:xfrm>
            <a:off x="179512" y="404664"/>
            <a:ext cx="8424936" cy="584775"/>
          </a:xfrm>
          <a:prstGeom prst="rect">
            <a:avLst/>
          </a:prstGeom>
        </p:spPr>
        <p:txBody>
          <a:bodyPr wrap="square">
            <a:spAutoFit/>
          </a:bodyPr>
          <a:lstStyle/>
          <a:p>
            <a:pPr marL="0" lvl="2"/>
            <a:r>
              <a:rPr lang="en-GB" sz="3200" b="1" u="sng" dirty="0"/>
              <a:t>Vs </a:t>
            </a:r>
            <a:r>
              <a:rPr lang="en-GB" sz="3200" b="1" u="sng" dirty="0" smtClean="0"/>
              <a:t>67-68: </a:t>
            </a:r>
            <a:endParaRPr lang="en-GB" sz="3200" b="1" u="sng" dirty="0"/>
          </a:p>
        </p:txBody>
      </p:sp>
      <p:sp>
        <p:nvSpPr>
          <p:cNvPr id="17" name="Rectangle 16"/>
          <p:cNvSpPr/>
          <p:nvPr/>
        </p:nvSpPr>
        <p:spPr>
          <a:xfrm>
            <a:off x="107504" y="908720"/>
            <a:ext cx="8784976" cy="5570756"/>
          </a:xfrm>
          <a:prstGeom prst="rect">
            <a:avLst/>
          </a:prstGeom>
        </p:spPr>
        <p:txBody>
          <a:bodyPr wrap="square">
            <a:spAutoFit/>
          </a:bodyPr>
          <a:lstStyle/>
          <a:p>
            <a:pPr marL="0" lvl="2">
              <a:lnSpc>
                <a:spcPct val="120000"/>
              </a:lnSpc>
              <a:spcAft>
                <a:spcPts val="1200"/>
              </a:spcAft>
              <a:buFont typeface="Arial" pitchFamily="34" charset="0"/>
              <a:buChar char="•"/>
            </a:pPr>
            <a:r>
              <a:rPr lang="en-GB" sz="2800" dirty="0" smtClean="0"/>
              <a:t>Prophet </a:t>
            </a:r>
            <a:r>
              <a:rPr lang="en-GB" sz="2800" dirty="0" err="1" smtClean="0"/>
              <a:t>Ya'qub</a:t>
            </a:r>
            <a:r>
              <a:rPr lang="en-GB" sz="2800" dirty="0" smtClean="0"/>
              <a:t> (as) advises his sons to enter into the city by various gates when they return to Egypt </a:t>
            </a:r>
          </a:p>
          <a:p>
            <a:pPr marL="0" lvl="2">
              <a:lnSpc>
                <a:spcPct val="120000"/>
              </a:lnSpc>
              <a:spcAft>
                <a:spcPts val="1200"/>
              </a:spcAft>
              <a:buFont typeface="Arial" pitchFamily="34" charset="0"/>
              <a:buChar char="•"/>
            </a:pPr>
            <a:r>
              <a:rPr lang="en-GB" sz="2800" dirty="0" smtClean="0"/>
              <a:t> As he did not want them to  attract                                attention and jealousy as they were                                          handsome men and had received special                                                    treatment by the ruler of Egypt</a:t>
            </a:r>
          </a:p>
          <a:p>
            <a:pPr marL="0" lvl="2">
              <a:lnSpc>
                <a:spcPct val="120000"/>
              </a:lnSpc>
              <a:spcAft>
                <a:spcPts val="1200"/>
              </a:spcAft>
              <a:buFont typeface="Arial" pitchFamily="34" charset="0"/>
              <a:buChar char="•"/>
            </a:pPr>
            <a:r>
              <a:rPr lang="en-GB" sz="2800" dirty="0" smtClean="0"/>
              <a:t> Nevertheless, he was quick to point out that it was </a:t>
            </a:r>
            <a:r>
              <a:rPr lang="en-GB" sz="2800" dirty="0" smtClean="0"/>
              <a:t>Allah (</a:t>
            </a:r>
            <a:r>
              <a:rPr lang="en-GB" sz="2800" dirty="0" err="1" smtClean="0"/>
              <a:t>swt</a:t>
            </a:r>
            <a:r>
              <a:rPr lang="en-GB" sz="2800" smtClean="0"/>
              <a:t>) </a:t>
            </a:r>
            <a:r>
              <a:rPr lang="en-GB" sz="2800" dirty="0" smtClean="0"/>
              <a:t>that was the final Guarantor and Judge, and that whatever God Almighty has decreed for them, he nor anyone else could prevent it from being fulfilled</a:t>
            </a:r>
          </a:p>
        </p:txBody>
      </p:sp>
      <p:pic>
        <p:nvPicPr>
          <p:cNvPr id="4098" name="Picture 2" descr="https://www.lds.org/bc/content/shared/content/images/gospel-library/manual/31118/31118_000_016_01.jpg"/>
          <p:cNvPicPr>
            <a:picLocks noChangeAspect="1" noChangeArrowheads="1"/>
          </p:cNvPicPr>
          <p:nvPr/>
        </p:nvPicPr>
        <p:blipFill>
          <a:blip r:embed="rId4" cstate="print"/>
          <a:srcRect/>
          <a:stretch>
            <a:fillRect/>
          </a:stretch>
        </p:blipFill>
        <p:spPr bwMode="auto">
          <a:xfrm>
            <a:off x="6228184" y="1989559"/>
            <a:ext cx="2681005" cy="223152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wipe(left)">
                                      <p:cBhvr>
                                        <p:cTn id="7" dur="500"/>
                                        <p:tgtEl>
                                          <p:spTgt spid="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
                                            <p:txEl>
                                              <p:pRg st="1" end="1"/>
                                            </p:txEl>
                                          </p:spTgt>
                                        </p:tgtEl>
                                        <p:attrNameLst>
                                          <p:attrName>style.visibility</p:attrName>
                                        </p:attrNameLst>
                                      </p:cBhvr>
                                      <p:to>
                                        <p:strVal val="visible"/>
                                      </p:to>
                                    </p:set>
                                    <p:animEffect transition="in" filter="wipe(left)">
                                      <p:cBhvr>
                                        <p:cTn id="12" dur="500"/>
                                        <p:tgtEl>
                                          <p:spTgt spid="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
                                            <p:txEl>
                                              <p:pRg st="2" end="2"/>
                                            </p:txEl>
                                          </p:spTgt>
                                        </p:tgtEl>
                                        <p:attrNameLst>
                                          <p:attrName>style.visibility</p:attrName>
                                        </p:attrNameLst>
                                      </p:cBhvr>
                                      <p:to>
                                        <p:strVal val="visible"/>
                                      </p:to>
                                    </p:set>
                                    <p:animEffect transition="in" filter="wipe(left)">
                                      <p:cBhvr>
                                        <p:cTn id="17" dur="500"/>
                                        <p:tgtEl>
                                          <p:spTgt spid="1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bldLvl="5"/>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1F484"/>
        </a:solidFill>
        <a:effectLst/>
      </p:bgPr>
    </p:bg>
    <p:spTree>
      <p:nvGrpSpPr>
        <p:cNvPr id="1" name=""/>
        <p:cNvGrpSpPr/>
        <p:nvPr/>
      </p:nvGrpSpPr>
      <p:grpSpPr>
        <a:xfrm>
          <a:off x="0" y="0"/>
          <a:ext cx="0" cy="0"/>
          <a:chOff x="0" y="0"/>
          <a:chExt cx="0" cy="0"/>
        </a:xfrm>
      </p:grpSpPr>
      <p:grpSp>
        <p:nvGrpSpPr>
          <p:cNvPr id="2" name="Group 2"/>
          <p:cNvGrpSpPr/>
          <p:nvPr/>
        </p:nvGrpSpPr>
        <p:grpSpPr>
          <a:xfrm>
            <a:off x="7711379" y="0"/>
            <a:ext cx="1432621" cy="1074466"/>
            <a:chOff x="7512957" y="344670"/>
            <a:chExt cx="1432621" cy="1074466"/>
          </a:xfrm>
        </p:grpSpPr>
        <p:pic>
          <p:nvPicPr>
            <p:cNvPr id="4" name="Picture 3" descr="http://www.quran-o-sunnat.com/wp-content/uploads/2015/08/Read-holy-Quran.jpg"/>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7512957" y="344670"/>
              <a:ext cx="1432621" cy="1074466"/>
            </a:xfrm>
            <a:prstGeom prst="ellipse">
              <a:avLst/>
            </a:prstGeom>
            <a:ln>
              <a:noFill/>
            </a:ln>
            <a:effectLst>
              <a:softEdge rad="112500"/>
            </a:effectLst>
          </p:spPr>
        </p:pic>
        <p:sp>
          <p:nvSpPr>
            <p:cNvPr id="5" name="Rectangle 4"/>
            <p:cNvSpPr/>
            <p:nvPr/>
          </p:nvSpPr>
          <p:spPr>
            <a:xfrm>
              <a:off x="7740352" y="476672"/>
              <a:ext cx="936104" cy="707886"/>
            </a:xfrm>
            <a:prstGeom prst="rect">
              <a:avLst/>
            </a:prstGeom>
            <a:noFill/>
          </p:spPr>
          <p:txBody>
            <a:bodyPr wrap="square" lIns="91440" tIns="45720" rIns="91440" bIns="45720">
              <a:spAutoFit/>
            </a:bodyPr>
            <a:lstStyle/>
            <a:p>
              <a:pPr algn="ctr"/>
              <a:r>
                <a:rPr lang="en-US" sz="4000" b="1" dirty="0">
                  <a:ln w="10541" cmpd="sng">
                    <a:solidFill>
                      <a:schemeClr val="tx1">
                        <a:lumMod val="85000"/>
                        <a:lumOff val="15000"/>
                      </a:schemeClr>
                    </a:solidFill>
                    <a:prstDash val="solid"/>
                  </a:ln>
                  <a:gradFill flip="none" rotWithShape="1">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16200000" scaled="1"/>
                    <a:tileRect/>
                  </a:gradFill>
                  <a:latin typeface="Apple Chancery" pitchFamily="66" charset="0"/>
                </a:rPr>
                <a:t>QA</a:t>
              </a:r>
            </a:p>
          </p:txBody>
        </p:sp>
      </p:grpSp>
      <p:sp>
        <p:nvSpPr>
          <p:cNvPr id="6" name="Title 1"/>
          <p:cNvSpPr txBox="1">
            <a:spLocks/>
          </p:cNvSpPr>
          <p:nvPr/>
        </p:nvSpPr>
        <p:spPr>
          <a:xfrm>
            <a:off x="457200" y="-27384"/>
            <a:ext cx="8229600" cy="994122"/>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4400" b="1" i="0" u="sng" strike="noStrike" kern="1200" cap="none" spc="0" normalizeH="0" baseline="0" noProof="0" dirty="0">
                <a:ln>
                  <a:noFill/>
                </a:ln>
                <a:solidFill>
                  <a:schemeClr val="tx1"/>
                </a:solidFill>
                <a:effectLst/>
                <a:uLnTx/>
                <a:uFillTx/>
                <a:latin typeface="+mj-lt"/>
                <a:ea typeface="+mj-ea"/>
                <a:cs typeface="+mj-cs"/>
              </a:rPr>
              <a:t>Plenary</a:t>
            </a:r>
          </a:p>
        </p:txBody>
      </p:sp>
      <p:sp>
        <p:nvSpPr>
          <p:cNvPr id="7" name="Rectangle 6"/>
          <p:cNvSpPr/>
          <p:nvPr/>
        </p:nvSpPr>
        <p:spPr>
          <a:xfrm>
            <a:off x="3131840" y="692696"/>
            <a:ext cx="5940152" cy="3323987"/>
          </a:xfrm>
          <a:prstGeom prst="rect">
            <a:avLst/>
          </a:prstGeom>
        </p:spPr>
        <p:txBody>
          <a:bodyPr wrap="square">
            <a:spAutoFit/>
          </a:bodyPr>
          <a:lstStyle/>
          <a:p>
            <a:pPr marL="0" lvl="2"/>
            <a:r>
              <a:rPr lang="en-GB" sz="3200" b="1" i="1" dirty="0" smtClean="0"/>
              <a:t>Group work:</a:t>
            </a:r>
          </a:p>
          <a:p>
            <a:pPr marL="0" lvl="2">
              <a:spcAft>
                <a:spcPts val="1200"/>
              </a:spcAft>
              <a:buFontTx/>
              <a:buChar char="-"/>
            </a:pPr>
            <a:r>
              <a:rPr lang="en-GB" sz="2800" dirty="0" smtClean="0"/>
              <a:t> The Qur`an mentions twice the fact that whatever Allah (</a:t>
            </a:r>
            <a:r>
              <a:rPr lang="en-GB" sz="2800" dirty="0" err="1" smtClean="0"/>
              <a:t>swt</a:t>
            </a:r>
            <a:r>
              <a:rPr lang="en-GB" sz="2800" dirty="0" smtClean="0"/>
              <a:t>) Wills will happen – what is this trying to teach us?</a:t>
            </a:r>
          </a:p>
          <a:p>
            <a:pPr marL="0" lvl="2">
              <a:spcAft>
                <a:spcPts val="1200"/>
              </a:spcAft>
              <a:buFontTx/>
              <a:buChar char="-"/>
            </a:pPr>
            <a:r>
              <a:rPr lang="en-GB" sz="2800" dirty="0" smtClean="0"/>
              <a:t>  What do you understand about the way in which Allah (</a:t>
            </a:r>
            <a:r>
              <a:rPr lang="en-GB" sz="2800" dirty="0" err="1" smtClean="0"/>
              <a:t>swt</a:t>
            </a:r>
            <a:r>
              <a:rPr lang="en-GB" sz="2800" dirty="0" smtClean="0"/>
              <a:t>) rewards us?</a:t>
            </a:r>
          </a:p>
        </p:txBody>
      </p:sp>
      <p:pic>
        <p:nvPicPr>
          <p:cNvPr id="30722" name="Picture 2" descr="http://geminilifeinfashion.myblog.arts.ac.uk/files/2014/02/group.png"/>
          <p:cNvPicPr>
            <a:picLocks noChangeAspect="1" noChangeArrowheads="1"/>
          </p:cNvPicPr>
          <p:nvPr/>
        </p:nvPicPr>
        <p:blipFill>
          <a:blip r:embed="rId4" cstate="print"/>
          <a:srcRect/>
          <a:stretch>
            <a:fillRect/>
          </a:stretch>
        </p:blipFill>
        <p:spPr bwMode="auto">
          <a:xfrm>
            <a:off x="0" y="404664"/>
            <a:ext cx="3292577" cy="2749302"/>
          </a:xfrm>
          <a:prstGeom prst="rect">
            <a:avLst/>
          </a:prstGeom>
          <a:noFill/>
        </p:spPr>
      </p:pic>
      <p:sp>
        <p:nvSpPr>
          <p:cNvPr id="9" name="Rectangle 8"/>
          <p:cNvSpPr/>
          <p:nvPr/>
        </p:nvSpPr>
        <p:spPr>
          <a:xfrm>
            <a:off x="251520" y="4356393"/>
            <a:ext cx="8208912" cy="584775"/>
          </a:xfrm>
          <a:prstGeom prst="rect">
            <a:avLst/>
          </a:prstGeom>
        </p:spPr>
        <p:txBody>
          <a:bodyPr wrap="square">
            <a:spAutoFit/>
          </a:bodyPr>
          <a:lstStyle/>
          <a:p>
            <a:pPr marL="0" lvl="2"/>
            <a:r>
              <a:rPr lang="en-GB" sz="3200" b="1" i="1" dirty="0"/>
              <a:t>Thinking points:</a:t>
            </a:r>
          </a:p>
        </p:txBody>
      </p:sp>
      <p:sp>
        <p:nvSpPr>
          <p:cNvPr id="11" name="Rectangle 10"/>
          <p:cNvSpPr/>
          <p:nvPr/>
        </p:nvSpPr>
        <p:spPr>
          <a:xfrm rot="150249">
            <a:off x="3618663" y="4470053"/>
            <a:ext cx="4819524" cy="707886"/>
          </a:xfrm>
          <a:prstGeom prst="rect">
            <a:avLst/>
          </a:prstGeom>
          <a:noFill/>
        </p:spPr>
        <p:txBody>
          <a:bodyPr wrap="none" lIns="91440" tIns="45720" rIns="91440" bIns="45720">
            <a:spAutoFit/>
          </a:bodyPr>
          <a:lstStyle/>
          <a:p>
            <a:pPr algn="ct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Trusting in Allah (</a:t>
            </a:r>
            <a:r>
              <a:rPr lang="en-US" sz="4000" b="1"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swt</a:t>
            </a: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en-US"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0" name="Rectangle 9"/>
          <p:cNvSpPr/>
          <p:nvPr/>
        </p:nvSpPr>
        <p:spPr>
          <a:xfrm rot="21187994">
            <a:off x="52745" y="5415177"/>
            <a:ext cx="7352663" cy="1323439"/>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Is our reward from Him always immediate?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5"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2000"/>
                                        <p:tgtEl>
                                          <p:spTgt spid="11"/>
                                        </p:tgtEl>
                                      </p:cBhvr>
                                    </p:animEffect>
                                    <p:anim calcmode="lin" valueType="num">
                                      <p:cBhvr>
                                        <p:cTn id="23" dur="2000" fill="hold"/>
                                        <p:tgtEl>
                                          <p:spTgt spid="11"/>
                                        </p:tgtEl>
                                        <p:attrNameLst>
                                          <p:attrName>style.rotation</p:attrName>
                                        </p:attrNameLst>
                                      </p:cBhvr>
                                      <p:tavLst>
                                        <p:tav tm="0">
                                          <p:val>
                                            <p:fltVal val="720"/>
                                          </p:val>
                                        </p:tav>
                                        <p:tav tm="100000">
                                          <p:val>
                                            <p:fltVal val="0"/>
                                          </p:val>
                                        </p:tav>
                                      </p:tavLst>
                                    </p:anim>
                                    <p:anim calcmode="lin" valueType="num">
                                      <p:cBhvr>
                                        <p:cTn id="24" dur="2000" fill="hold"/>
                                        <p:tgtEl>
                                          <p:spTgt spid="11"/>
                                        </p:tgtEl>
                                        <p:attrNameLst>
                                          <p:attrName>ppt_h</p:attrName>
                                        </p:attrNameLst>
                                      </p:cBhvr>
                                      <p:tavLst>
                                        <p:tav tm="0">
                                          <p:val>
                                            <p:fltVal val="0"/>
                                          </p:val>
                                        </p:tav>
                                        <p:tav tm="100000">
                                          <p:val>
                                            <p:strVal val="#ppt_h"/>
                                          </p:val>
                                        </p:tav>
                                      </p:tavLst>
                                    </p:anim>
                                    <p:anim calcmode="lin" valueType="num">
                                      <p:cBhvr>
                                        <p:cTn id="25" dur="2000" fill="hold"/>
                                        <p:tgtEl>
                                          <p:spTgt spid="11"/>
                                        </p:tgtEl>
                                        <p:attrNameLst>
                                          <p:attrName>ppt_w</p:attrName>
                                        </p:attrNameLst>
                                      </p:cBhvr>
                                      <p:tavLst>
                                        <p:tav tm="0">
                                          <p:val>
                                            <p:fltVal val="0"/>
                                          </p:val>
                                        </p:tav>
                                        <p:tav tm="100000">
                                          <p:val>
                                            <p:strVal val="#ppt_w"/>
                                          </p:val>
                                        </p:tav>
                                      </p:tavLst>
                                    </p:anim>
                                  </p:childTnLst>
                                </p:cTn>
                              </p:par>
                            </p:childTnLst>
                          </p:cTn>
                        </p:par>
                      </p:childTnLst>
                    </p:cTn>
                  </p:par>
                  <p:par>
                    <p:cTn id="26" fill="hold">
                      <p:stCondLst>
                        <p:cond delay="indefinite"/>
                      </p:stCondLst>
                      <p:childTnLst>
                        <p:par>
                          <p:cTn id="27" fill="hold">
                            <p:stCondLst>
                              <p:cond delay="0"/>
                            </p:stCondLst>
                            <p:childTnLst>
                              <p:par>
                                <p:cTn id="28" presetID="35" presetClass="entr" presetSubtype="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2000"/>
                                        <p:tgtEl>
                                          <p:spTgt spid="10"/>
                                        </p:tgtEl>
                                      </p:cBhvr>
                                    </p:animEffect>
                                    <p:anim calcmode="lin" valueType="num">
                                      <p:cBhvr>
                                        <p:cTn id="31" dur="2000" fill="hold"/>
                                        <p:tgtEl>
                                          <p:spTgt spid="10"/>
                                        </p:tgtEl>
                                        <p:attrNameLst>
                                          <p:attrName>style.rotation</p:attrName>
                                        </p:attrNameLst>
                                      </p:cBhvr>
                                      <p:tavLst>
                                        <p:tav tm="0">
                                          <p:val>
                                            <p:fltVal val="720"/>
                                          </p:val>
                                        </p:tav>
                                        <p:tav tm="100000">
                                          <p:val>
                                            <p:fltVal val="0"/>
                                          </p:val>
                                        </p:tav>
                                      </p:tavLst>
                                    </p:anim>
                                    <p:anim calcmode="lin" valueType="num">
                                      <p:cBhvr>
                                        <p:cTn id="32" dur="2000" fill="hold"/>
                                        <p:tgtEl>
                                          <p:spTgt spid="10"/>
                                        </p:tgtEl>
                                        <p:attrNameLst>
                                          <p:attrName>ppt_h</p:attrName>
                                        </p:attrNameLst>
                                      </p:cBhvr>
                                      <p:tavLst>
                                        <p:tav tm="0">
                                          <p:val>
                                            <p:fltVal val="0"/>
                                          </p:val>
                                        </p:tav>
                                        <p:tav tm="100000">
                                          <p:val>
                                            <p:strVal val="#ppt_h"/>
                                          </p:val>
                                        </p:tav>
                                      </p:tavLst>
                                    </p:anim>
                                    <p:anim calcmode="lin" valueType="num">
                                      <p:cBhvr>
                                        <p:cTn id="33" dur="2000" fill="hold"/>
                                        <p:tgtEl>
                                          <p:spTgt spid="1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5"/>
      <p:bldP spid="11" grpId="0"/>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40866</TotalTime>
  <Words>838</Words>
  <Application>Microsoft Office PowerPoint</Application>
  <PresentationFormat>On-screen Show (4:3)</PresentationFormat>
  <Paragraphs>90</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Taskeen Zahra Jaffer</dc:creator>
  <cp:lastModifiedBy>Taskeen Zahra Jaffer</cp:lastModifiedBy>
  <cp:revision>442</cp:revision>
  <dcterms:created xsi:type="dcterms:W3CDTF">2016-11-17T21:46:31Z</dcterms:created>
  <dcterms:modified xsi:type="dcterms:W3CDTF">2017-07-22T11:02:34Z</dcterms:modified>
</cp:coreProperties>
</file>