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9" r:id="rId8"/>
    <p:sldId id="262" r:id="rId9"/>
    <p:sldId id="263" r:id="rId10"/>
    <p:sldId id="264" r:id="rId11"/>
    <p:sldId id="265"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131" d="100"/>
          <a:sy n="131" d="100"/>
        </p:scale>
        <p:origin x="28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8D75425-3FAD-46D3-A5AF-3FEDC93EF5E2}" type="datetimeFigureOut">
              <a:rPr lang="en-GB" smtClean="0"/>
              <a:t>27/07/2017</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50B38DCD-E0E1-4E49-A63A-EEDEB0C94382}"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290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D75425-3FAD-46D3-A5AF-3FEDC93EF5E2}" type="datetimeFigureOut">
              <a:rPr lang="en-GB" smtClean="0"/>
              <a:t>27/07/2017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B38DCD-E0E1-4E49-A63A-EEDEB0C94382}" type="slidenum">
              <a:rPr lang="en-GB" smtClean="0"/>
              <a:t>‹#›</a:t>
            </a:fld>
            <a:endParaRPr lang="en-GB"/>
          </a:p>
        </p:txBody>
      </p:sp>
    </p:spTree>
    <p:extLst>
      <p:ext uri="{BB962C8B-B14F-4D97-AF65-F5344CB8AC3E}">
        <p14:creationId xmlns:p14="http://schemas.microsoft.com/office/powerpoint/2010/main" val="2506985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D75425-3FAD-46D3-A5AF-3FEDC93EF5E2}" type="datetimeFigureOut">
              <a:rPr lang="en-GB" smtClean="0"/>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B38DCD-E0E1-4E49-A63A-EEDEB0C94382}"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9524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D75425-3FAD-46D3-A5AF-3FEDC93EF5E2}" type="datetimeFigureOut">
              <a:rPr lang="en-GB" smtClean="0"/>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B38DCD-E0E1-4E49-A63A-EEDEB0C94382}"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0604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D75425-3FAD-46D3-A5AF-3FEDC93EF5E2}" type="datetimeFigureOut">
              <a:rPr lang="en-GB" smtClean="0"/>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B38DCD-E0E1-4E49-A63A-EEDEB0C94382}" type="slidenum">
              <a:rPr lang="en-GB" smtClean="0"/>
              <a:t>‹#›</a:t>
            </a:fld>
            <a:endParaRPr lang="en-GB"/>
          </a:p>
        </p:txBody>
      </p:sp>
    </p:spTree>
    <p:extLst>
      <p:ext uri="{BB962C8B-B14F-4D97-AF65-F5344CB8AC3E}">
        <p14:creationId xmlns:p14="http://schemas.microsoft.com/office/powerpoint/2010/main" val="3288827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D75425-3FAD-46D3-A5AF-3FEDC93EF5E2}" type="datetimeFigureOut">
              <a:rPr lang="en-GB" smtClean="0"/>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B38DCD-E0E1-4E49-A63A-EEDEB0C94382}"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619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D75425-3FAD-46D3-A5AF-3FEDC93EF5E2}" type="datetimeFigureOut">
              <a:rPr lang="en-GB" smtClean="0"/>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B38DCD-E0E1-4E49-A63A-EEDEB0C94382}"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7813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D75425-3FAD-46D3-A5AF-3FEDC93EF5E2}" type="datetimeFigureOut">
              <a:rPr lang="en-GB" smtClean="0"/>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B38DCD-E0E1-4E49-A63A-EEDEB0C94382}"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1228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D75425-3FAD-46D3-A5AF-3FEDC93EF5E2}" type="datetimeFigureOut">
              <a:rPr lang="en-GB" smtClean="0"/>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B38DCD-E0E1-4E49-A63A-EEDEB0C94382}"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904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D75425-3FAD-46D3-A5AF-3FEDC93EF5E2}" type="datetimeFigureOut">
              <a:rPr lang="en-GB" smtClean="0"/>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B38DCD-E0E1-4E49-A63A-EEDEB0C94382}" type="slidenum">
              <a:rPr lang="en-GB" smtClean="0"/>
              <a:t>‹#›</a:t>
            </a:fld>
            <a:endParaRPr lang="en-GB"/>
          </a:p>
        </p:txBody>
      </p:sp>
    </p:spTree>
    <p:extLst>
      <p:ext uri="{BB962C8B-B14F-4D97-AF65-F5344CB8AC3E}">
        <p14:creationId xmlns:p14="http://schemas.microsoft.com/office/powerpoint/2010/main" val="135288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D75425-3FAD-46D3-A5AF-3FEDC93EF5E2}" type="datetimeFigureOut">
              <a:rPr lang="en-GB" smtClean="0"/>
              <a:t>27/07/2017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B38DCD-E0E1-4E49-A63A-EEDEB0C94382}"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914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D75425-3FAD-46D3-A5AF-3FEDC93EF5E2}" type="datetimeFigureOut">
              <a:rPr lang="en-GB" smtClean="0"/>
              <a:t>27/07/2017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B38DCD-E0E1-4E49-A63A-EEDEB0C94382}" type="slidenum">
              <a:rPr lang="en-GB" smtClean="0"/>
              <a:t>‹#›</a:t>
            </a:fld>
            <a:endParaRPr lang="en-GB"/>
          </a:p>
        </p:txBody>
      </p:sp>
    </p:spTree>
    <p:extLst>
      <p:ext uri="{BB962C8B-B14F-4D97-AF65-F5344CB8AC3E}">
        <p14:creationId xmlns:p14="http://schemas.microsoft.com/office/powerpoint/2010/main" val="185089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D75425-3FAD-46D3-A5AF-3FEDC93EF5E2}" type="datetimeFigureOut">
              <a:rPr lang="en-GB" smtClean="0"/>
              <a:t>27/07/2017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B38DCD-E0E1-4E49-A63A-EEDEB0C94382}"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2378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D75425-3FAD-46D3-A5AF-3FEDC93EF5E2}" type="datetimeFigureOut">
              <a:rPr lang="en-GB" smtClean="0"/>
              <a:t>27/07/2017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B38DCD-E0E1-4E49-A63A-EEDEB0C94382}"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201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D75425-3FAD-46D3-A5AF-3FEDC93EF5E2}" type="datetimeFigureOut">
              <a:rPr lang="en-GB" smtClean="0"/>
              <a:t>27/07/2017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B38DCD-E0E1-4E49-A63A-EEDEB0C94382}" type="slidenum">
              <a:rPr lang="en-GB" smtClean="0"/>
              <a:t>‹#›</a:t>
            </a:fld>
            <a:endParaRPr lang="en-GB"/>
          </a:p>
        </p:txBody>
      </p:sp>
    </p:spTree>
    <p:extLst>
      <p:ext uri="{BB962C8B-B14F-4D97-AF65-F5344CB8AC3E}">
        <p14:creationId xmlns:p14="http://schemas.microsoft.com/office/powerpoint/2010/main" val="1158044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D75425-3FAD-46D3-A5AF-3FEDC93EF5E2}" type="datetimeFigureOut">
              <a:rPr lang="en-GB" smtClean="0"/>
              <a:t>27/07/2017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B38DCD-E0E1-4E49-A63A-EEDEB0C94382}"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7883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D75425-3FAD-46D3-A5AF-3FEDC93EF5E2}" type="datetimeFigureOut">
              <a:rPr lang="en-GB" smtClean="0"/>
              <a:t>27/07/2017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B38DCD-E0E1-4E49-A63A-EEDEB0C94382}" type="slidenum">
              <a:rPr lang="en-GB" smtClean="0"/>
              <a:t>‹#›</a:t>
            </a:fld>
            <a:endParaRPr lang="en-GB"/>
          </a:p>
        </p:txBody>
      </p:sp>
    </p:spTree>
    <p:extLst>
      <p:ext uri="{BB962C8B-B14F-4D97-AF65-F5344CB8AC3E}">
        <p14:creationId xmlns:p14="http://schemas.microsoft.com/office/powerpoint/2010/main" val="16319129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D75425-3FAD-46D3-A5AF-3FEDC93EF5E2}" type="datetimeFigureOut">
              <a:rPr lang="en-GB" smtClean="0"/>
              <a:t>27/07/2017</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B38DCD-E0E1-4E49-A63A-EEDEB0C94382}" type="slidenum">
              <a:rPr lang="en-GB" smtClean="0"/>
              <a:t>‹#›</a:t>
            </a:fld>
            <a:endParaRPr lang="en-GB"/>
          </a:p>
        </p:txBody>
      </p:sp>
    </p:spTree>
    <p:extLst>
      <p:ext uri="{BB962C8B-B14F-4D97-AF65-F5344CB8AC3E}">
        <p14:creationId xmlns:p14="http://schemas.microsoft.com/office/powerpoint/2010/main" val="1891787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Story of </a:t>
            </a:r>
            <a:r>
              <a:rPr lang="en-GB" dirty="0" err="1"/>
              <a:t>Samiri</a:t>
            </a:r>
            <a:endParaRPr lang="en-GB" dirty="0"/>
          </a:p>
        </p:txBody>
      </p:sp>
      <p:sp>
        <p:nvSpPr>
          <p:cNvPr id="3" name="Subtitle 2"/>
          <p:cNvSpPr>
            <a:spLocks noGrp="1"/>
          </p:cNvSpPr>
          <p:nvPr>
            <p:ph type="subTitle" idx="1"/>
          </p:nvPr>
        </p:nvSpPr>
        <p:spPr/>
        <p:txBody>
          <a:bodyPr/>
          <a:lstStyle/>
          <a:p>
            <a:r>
              <a:rPr lang="en-GB"/>
              <a:t>Class </a:t>
            </a:r>
            <a:r>
              <a:rPr lang="en-GB" smtClean="0"/>
              <a:t>7- </a:t>
            </a:r>
            <a:r>
              <a:rPr lang="en-GB" dirty="0"/>
              <a:t>Lesson 4</a:t>
            </a:r>
          </a:p>
          <a:p>
            <a:r>
              <a:rPr lang="en-GB" dirty="0"/>
              <a:t>Quran Appreciation</a:t>
            </a:r>
          </a:p>
        </p:txBody>
      </p:sp>
    </p:spTree>
    <p:extLst>
      <p:ext uri="{BB962C8B-B14F-4D97-AF65-F5344CB8AC3E}">
        <p14:creationId xmlns:p14="http://schemas.microsoft.com/office/powerpoint/2010/main" val="2926910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Important Lessons</a:t>
            </a:r>
          </a:p>
        </p:txBody>
      </p:sp>
      <p:sp>
        <p:nvSpPr>
          <p:cNvPr id="3" name="Content Placeholder 2"/>
          <p:cNvSpPr>
            <a:spLocks noGrp="1"/>
          </p:cNvSpPr>
          <p:nvPr>
            <p:ph idx="1"/>
          </p:nvPr>
        </p:nvSpPr>
        <p:spPr>
          <a:xfrm>
            <a:off x="1295401" y="2556932"/>
            <a:ext cx="9601196" cy="3539068"/>
          </a:xfrm>
        </p:spPr>
        <p:txBody>
          <a:bodyPr>
            <a:normAutofit fontScale="92500" lnSpcReduction="10000"/>
          </a:bodyPr>
          <a:lstStyle/>
          <a:p>
            <a:pPr>
              <a:buFont typeface="Wingdings" panose="05000000000000000000" pitchFamily="2" charset="2"/>
              <a:buChar char="Ø"/>
            </a:pPr>
            <a:r>
              <a:rPr lang="en-GB" dirty="0"/>
              <a:t> People are quick to blame others for their wrong deeds.</a:t>
            </a:r>
          </a:p>
          <a:p>
            <a:pPr>
              <a:buFont typeface="Wingdings" panose="05000000000000000000" pitchFamily="2" charset="2"/>
              <a:buChar char="Ø"/>
            </a:pPr>
            <a:r>
              <a:rPr lang="en-GB" dirty="0"/>
              <a:t> The ultimate choice of doing an action lies in your own hands. Nobody can force you into something. They can only suggest, encourage . . . etc.</a:t>
            </a:r>
          </a:p>
          <a:p>
            <a:pPr>
              <a:buFont typeface="Wingdings" panose="05000000000000000000" pitchFamily="2" charset="2"/>
              <a:buChar char="Ø"/>
            </a:pPr>
            <a:r>
              <a:rPr lang="en-GB" dirty="0"/>
              <a:t> </a:t>
            </a:r>
            <a:r>
              <a:rPr lang="en-GB" dirty="0" err="1"/>
              <a:t>Shaytan</a:t>
            </a:r>
            <a:r>
              <a:rPr lang="en-GB" dirty="0"/>
              <a:t> on the Day of Judgement will tell human beings not blame him (14:22). This shows that people on that day will look for others to blame. But it will not save them from the displeasure of Allah.</a:t>
            </a:r>
          </a:p>
          <a:p>
            <a:pPr>
              <a:buFont typeface="Wingdings" panose="05000000000000000000" pitchFamily="2" charset="2"/>
              <a:buChar char="Ø"/>
            </a:pPr>
            <a:r>
              <a:rPr lang="en-GB" dirty="0"/>
              <a:t> Blaming others is negative energy that spreads to all those involved. A lot of </a:t>
            </a:r>
            <a:r>
              <a:rPr lang="en-GB" dirty="0" err="1"/>
              <a:t>menatl</a:t>
            </a:r>
            <a:r>
              <a:rPr lang="en-GB" dirty="0"/>
              <a:t> energy is wasted on finding someone to blame, thinking of excuses, etc. instead of using that energy to accept and move on. </a:t>
            </a:r>
          </a:p>
          <a:p>
            <a:pPr>
              <a:buFont typeface="Wingdings" panose="05000000000000000000" pitchFamily="2" charset="2"/>
              <a:buChar char="Ø"/>
            </a:pPr>
            <a:endParaRPr lang="en-GB" dirty="0"/>
          </a:p>
        </p:txBody>
      </p:sp>
      <p:pic>
        <p:nvPicPr>
          <p:cNvPr id="4098" name="Picture 2" descr="Image result for negati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6023" y="651387"/>
            <a:ext cx="2241916" cy="1634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04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Talk to the person next to you….</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GB" dirty="0"/>
              <a:t> Do you take responsibility for your actions? When something goes wrong, at home, or in school, do you own up and apologize, make amends, or do you blame it on others?</a:t>
            </a:r>
          </a:p>
          <a:p>
            <a:pPr>
              <a:buFont typeface="Wingdings" panose="05000000000000000000" pitchFamily="2" charset="2"/>
              <a:buChar char="Ø"/>
            </a:pPr>
            <a:r>
              <a:rPr lang="en-GB" dirty="0"/>
              <a:t> What happens when you blame others instead of taking responsibility?</a:t>
            </a:r>
          </a:p>
        </p:txBody>
      </p:sp>
      <p:pic>
        <p:nvPicPr>
          <p:cNvPr id="5122" name="Picture 2" descr="Image result for part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4322" y="4216400"/>
            <a:ext cx="1927385" cy="182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394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task…</a:t>
            </a:r>
          </a:p>
        </p:txBody>
      </p:sp>
      <p:sp>
        <p:nvSpPr>
          <p:cNvPr id="3" name="Content Placeholder 2"/>
          <p:cNvSpPr>
            <a:spLocks noGrp="1"/>
          </p:cNvSpPr>
          <p:nvPr>
            <p:ph idx="1"/>
          </p:nvPr>
        </p:nvSpPr>
        <p:spPr/>
        <p:txBody>
          <a:bodyPr/>
          <a:lstStyle/>
          <a:p>
            <a:pPr marL="0" indent="0">
              <a:buNone/>
            </a:pPr>
            <a:r>
              <a:rPr lang="en-GB" dirty="0"/>
              <a:t>We are going to play Hot Potato!</a:t>
            </a:r>
          </a:p>
        </p:txBody>
      </p:sp>
    </p:spTree>
    <p:extLst>
      <p:ext uri="{BB962C8B-B14F-4D97-AF65-F5344CB8AC3E}">
        <p14:creationId xmlns:p14="http://schemas.microsoft.com/office/powerpoint/2010/main" val="496451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Plenary</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GB" dirty="0"/>
              <a:t>On a post-it note, write down one significant thing you learnt today.</a:t>
            </a:r>
          </a:p>
          <a:p>
            <a:pPr>
              <a:buFont typeface="Wingdings" panose="05000000000000000000" pitchFamily="2" charset="2"/>
              <a:buChar char="Ø"/>
            </a:pPr>
            <a:endParaRPr lang="en-GB" dirty="0"/>
          </a:p>
          <a:p>
            <a:pPr>
              <a:buFont typeface="Wingdings" panose="05000000000000000000" pitchFamily="2" charset="2"/>
              <a:buChar char="Ø"/>
            </a:pPr>
            <a:endParaRPr lang="en-GB" dirty="0"/>
          </a:p>
          <a:p>
            <a:pPr>
              <a:buFont typeface="Wingdings" panose="05000000000000000000" pitchFamily="2" charset="2"/>
              <a:buChar char="Ø"/>
            </a:pPr>
            <a:endParaRPr lang="en-GB" dirty="0"/>
          </a:p>
          <a:p>
            <a:pPr>
              <a:buFont typeface="Wingdings" panose="05000000000000000000" pitchFamily="2" charset="2"/>
              <a:buChar char="Ø"/>
            </a:pPr>
            <a:endParaRPr lang="en-GB" dirty="0"/>
          </a:p>
          <a:p>
            <a:pPr marL="0" indent="0" algn="r">
              <a:buNone/>
            </a:pPr>
            <a:r>
              <a:rPr lang="en-GB" dirty="0"/>
              <a:t>(Need a piece of flipchart paper for children to stick post-it notes on).</a:t>
            </a:r>
          </a:p>
        </p:txBody>
      </p:sp>
      <p:pic>
        <p:nvPicPr>
          <p:cNvPr id="614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6477" y="3269761"/>
            <a:ext cx="1893277" cy="1893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689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Starter</a:t>
            </a:r>
          </a:p>
        </p:txBody>
      </p:sp>
      <p:sp>
        <p:nvSpPr>
          <p:cNvPr id="3" name="Content Placeholder 2"/>
          <p:cNvSpPr>
            <a:spLocks noGrp="1"/>
          </p:cNvSpPr>
          <p:nvPr>
            <p:ph idx="1"/>
          </p:nvPr>
        </p:nvSpPr>
        <p:spPr/>
        <p:txBody>
          <a:bodyPr/>
          <a:lstStyle/>
          <a:p>
            <a:r>
              <a:rPr lang="en-GB" dirty="0" err="1"/>
              <a:t>Sura</a:t>
            </a:r>
            <a:r>
              <a:rPr lang="en-GB" dirty="0"/>
              <a:t> Taha: verse 87</a:t>
            </a:r>
          </a:p>
          <a:p>
            <a:pPr marL="0" indent="0" algn="r">
              <a:buNone/>
            </a:pPr>
            <a:r>
              <a:rPr lang="ar-AE" sz="3200" dirty="0"/>
              <a:t>قَالُوا مَا أخْلَفْنَا مَوْعِدَكَ بِمَلْکِنَا وَلٓکِنَّا حُمِّلْنَا أوْزَارًا مِنْ زِينَةِ الْقَوْمِ فَقَذَفْنَاهَا فَكَذٓلِكَ ألْقَى السَّامِرِي</a:t>
            </a:r>
            <a:endParaRPr lang="en-GB" sz="3200" dirty="0"/>
          </a:p>
          <a:p>
            <a:pPr marL="0" indent="0">
              <a:buNone/>
            </a:pPr>
            <a:r>
              <a:rPr lang="en-GB" sz="2000" dirty="0"/>
              <a:t>They said: We did not break our promise to you of our own accord, but we were made to bear the burdens of the ornaments of the people, then we cast them away and so </a:t>
            </a:r>
            <a:r>
              <a:rPr lang="en-GB" sz="2000" dirty="0" err="1"/>
              <a:t>Samiri</a:t>
            </a:r>
            <a:r>
              <a:rPr lang="en-GB" sz="2000" dirty="0"/>
              <a:t> threw them [into the fire].</a:t>
            </a:r>
            <a:endParaRPr lang="en-GB" sz="2200" dirty="0"/>
          </a:p>
        </p:txBody>
      </p:sp>
    </p:spTree>
    <p:extLst>
      <p:ext uri="{BB962C8B-B14F-4D97-AF65-F5344CB8AC3E}">
        <p14:creationId xmlns:p14="http://schemas.microsoft.com/office/powerpoint/2010/main" val="2204739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Reflections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GB" dirty="0"/>
              <a:t> The people say they did not disobey out of choice. Whose choice is it when a person does something wrong?</a:t>
            </a:r>
          </a:p>
          <a:p>
            <a:pPr>
              <a:buFont typeface="Wingdings" panose="05000000000000000000" pitchFamily="2" charset="2"/>
              <a:buChar char="Ø"/>
            </a:pPr>
            <a:r>
              <a:rPr lang="en-GB" dirty="0"/>
              <a:t> Whose ornaments were these?</a:t>
            </a:r>
          </a:p>
          <a:p>
            <a:pPr>
              <a:buFont typeface="Wingdings" panose="05000000000000000000" pitchFamily="2" charset="2"/>
              <a:buChar char="Ø"/>
            </a:pPr>
            <a:r>
              <a:rPr lang="en-GB" dirty="0"/>
              <a:t> Could </a:t>
            </a:r>
            <a:r>
              <a:rPr lang="en-GB" dirty="0" err="1"/>
              <a:t>Samiri</a:t>
            </a:r>
            <a:r>
              <a:rPr lang="en-GB" dirty="0"/>
              <a:t> have taken the ornaments without their permission?</a:t>
            </a:r>
          </a:p>
          <a:p>
            <a:pPr>
              <a:buFont typeface="Wingdings" panose="05000000000000000000" pitchFamily="2" charset="2"/>
              <a:buChar char="Ø"/>
            </a:pPr>
            <a:r>
              <a:rPr lang="en-GB" dirty="0"/>
              <a:t> If </a:t>
            </a:r>
            <a:r>
              <a:rPr lang="en-GB" dirty="0" err="1"/>
              <a:t>Samiri</a:t>
            </a:r>
            <a:r>
              <a:rPr lang="en-GB" dirty="0"/>
              <a:t> threw the ornaments in the fire to melt it and build a calf, what should the people have done in response? </a:t>
            </a:r>
          </a:p>
        </p:txBody>
      </p:sp>
      <p:pic>
        <p:nvPicPr>
          <p:cNvPr id="1026" name="Picture 2" descr="Image result for reflec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2031" y="816259"/>
            <a:ext cx="3313967" cy="1400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783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Objectives</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GB" dirty="0"/>
              <a:t> To explore verse 87 in depth.</a:t>
            </a:r>
          </a:p>
          <a:p>
            <a:pPr>
              <a:buFont typeface="Wingdings" panose="05000000000000000000" pitchFamily="2" charset="2"/>
              <a:buChar char="Ø"/>
            </a:pPr>
            <a:r>
              <a:rPr lang="en-GB" dirty="0"/>
              <a:t> To understand the interpretations behind the verse and be inquisitive on the story.</a:t>
            </a:r>
          </a:p>
        </p:txBody>
      </p:sp>
      <p:pic>
        <p:nvPicPr>
          <p:cNvPr id="2050" name="Picture 2" descr="Image result for inqui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3046" y="4216400"/>
            <a:ext cx="3024554" cy="1319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209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can we understand from these verses?</a:t>
            </a:r>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512061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Two questions to ask in the story.</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GB" dirty="0"/>
              <a:t> Did </a:t>
            </a:r>
            <a:r>
              <a:rPr lang="en-GB" dirty="0" err="1"/>
              <a:t>Samiri</a:t>
            </a:r>
            <a:r>
              <a:rPr lang="en-GB" dirty="0"/>
              <a:t> take the jewellery without their permission? They must have allowed him to do it. In fact history tells us they gave their jewellery to him.</a:t>
            </a:r>
          </a:p>
          <a:p>
            <a:pPr>
              <a:buFont typeface="Wingdings" panose="05000000000000000000" pitchFamily="2" charset="2"/>
              <a:buChar char="Ø"/>
            </a:pPr>
            <a:r>
              <a:rPr lang="en-GB" dirty="0"/>
              <a:t> Even if </a:t>
            </a:r>
            <a:r>
              <a:rPr lang="en-GB" dirty="0" err="1"/>
              <a:t>Samiri</a:t>
            </a:r>
            <a:r>
              <a:rPr lang="en-GB" dirty="0"/>
              <a:t> took the jewellery and made the calf, how could he have forced them to worship it? He may have suggested and encouraged, but they made the choice.</a:t>
            </a:r>
          </a:p>
        </p:txBody>
      </p:sp>
      <p:pic>
        <p:nvPicPr>
          <p:cNvPr id="3074" name="Picture 2" descr="Image result for inqui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8524" y="4609282"/>
            <a:ext cx="2666634" cy="153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652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Relevant Verses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GB" dirty="0"/>
              <a:t> 75:14-15- Making </a:t>
            </a:r>
            <a:r>
              <a:rPr lang="en-GB" dirty="0" smtClean="0"/>
              <a:t>excuses</a:t>
            </a:r>
            <a:r>
              <a:rPr lang="ar-SA" dirty="0"/>
              <a:t> </a:t>
            </a:r>
            <a:endParaRPr lang="en-GB" dirty="0"/>
          </a:p>
          <a:p>
            <a:pPr marL="0" indent="0">
              <a:buNone/>
            </a:pPr>
            <a:r>
              <a:rPr lang="en-GB" dirty="0"/>
              <a:t> </a:t>
            </a:r>
            <a:r>
              <a:rPr lang="en-GB" dirty="0" smtClean="0"/>
              <a:t>Indeed, man shall be a testimony against himself. Though he </a:t>
            </a:r>
            <a:r>
              <a:rPr lang="en-GB" dirty="0" err="1" smtClean="0"/>
              <a:t>profers</a:t>
            </a:r>
            <a:r>
              <a:rPr lang="en-GB" dirty="0" smtClean="0"/>
              <a:t> his excuses</a:t>
            </a:r>
            <a:endParaRPr lang="en-GB" dirty="0"/>
          </a:p>
          <a:p>
            <a:pPr marL="0" indent="0">
              <a:buNone/>
            </a:pPr>
            <a:endParaRPr lang="en-GB" dirty="0"/>
          </a:p>
        </p:txBody>
      </p:sp>
    </p:spTree>
    <p:extLst>
      <p:ext uri="{BB962C8B-B14F-4D97-AF65-F5344CB8AC3E}">
        <p14:creationId xmlns:p14="http://schemas.microsoft.com/office/powerpoint/2010/main" val="1392219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Relevant Verses</a:t>
            </a:r>
          </a:p>
        </p:txBody>
      </p:sp>
      <p:sp>
        <p:nvSpPr>
          <p:cNvPr id="3" name="Content Placeholder 2"/>
          <p:cNvSpPr>
            <a:spLocks noGrp="1"/>
          </p:cNvSpPr>
          <p:nvPr>
            <p:ph idx="1"/>
          </p:nvPr>
        </p:nvSpPr>
        <p:spPr/>
        <p:txBody>
          <a:bodyPr>
            <a:normAutofit fontScale="92500"/>
          </a:bodyPr>
          <a:lstStyle/>
          <a:p>
            <a:pPr marL="0" indent="0">
              <a:buNone/>
            </a:pPr>
            <a:r>
              <a:rPr lang="ar-SA" dirty="0"/>
              <a:t> </a:t>
            </a:r>
            <a:endParaRPr lang="en-GB" dirty="0" smtClean="0"/>
          </a:p>
          <a:p>
            <a:pPr>
              <a:buFont typeface="Wingdings" panose="05000000000000000000" pitchFamily="2" charset="2"/>
              <a:buChar char="Ø"/>
            </a:pPr>
            <a:r>
              <a:rPr lang="en-GB" dirty="0" smtClean="0"/>
              <a:t>14:22- Blaming </a:t>
            </a:r>
            <a:r>
              <a:rPr lang="en-GB" dirty="0" err="1" smtClean="0"/>
              <a:t>Shaytan</a:t>
            </a:r>
            <a:r>
              <a:rPr lang="en-GB" dirty="0" smtClean="0"/>
              <a:t> on the Day of Judgement</a:t>
            </a:r>
          </a:p>
          <a:p>
            <a:pPr marL="0" indent="0">
              <a:buNone/>
            </a:pPr>
            <a:r>
              <a:rPr lang="en-GB" dirty="0" smtClean="0"/>
              <a:t>And Satan will say, when the matter has been decreed, “verily God made you the Promise of truth; and I made you a promise, but I failed you. And I had no authority over you, save that I called you, and you responded to me. So do not blame me, but blame yourselves. I cannot respond to your cries for help; nor can you respond to my cries of help. Truly I disbelieved in your ascribing me as a partner </a:t>
            </a:r>
            <a:r>
              <a:rPr lang="en-GB" dirty="0" err="1" smtClean="0"/>
              <a:t>aforetime</a:t>
            </a:r>
            <a:r>
              <a:rPr lang="en-GB" dirty="0" smtClean="0"/>
              <a:t>. As for the wrongdoers, surely theirs shall be a painful punishment.</a:t>
            </a:r>
            <a:endParaRPr lang="en-GB" dirty="0" smtClean="0"/>
          </a:p>
        </p:txBody>
      </p:sp>
    </p:spTree>
    <p:extLst>
      <p:ext uri="{BB962C8B-B14F-4D97-AF65-F5344CB8AC3E}">
        <p14:creationId xmlns:p14="http://schemas.microsoft.com/office/powerpoint/2010/main" val="2623936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Relevant Hadiths</a:t>
            </a:r>
          </a:p>
        </p:txBody>
      </p:sp>
      <p:sp>
        <p:nvSpPr>
          <p:cNvPr id="3" name="Content Placeholder 2"/>
          <p:cNvSpPr>
            <a:spLocks noGrp="1"/>
          </p:cNvSpPr>
          <p:nvPr>
            <p:ph idx="1"/>
          </p:nvPr>
        </p:nvSpPr>
        <p:spPr/>
        <p:txBody>
          <a:bodyPr/>
          <a:lstStyle/>
          <a:p>
            <a:pPr marL="0" indent="0" algn="ctr">
              <a:buNone/>
            </a:pPr>
            <a:r>
              <a:rPr lang="en-GB" i="1" dirty="0"/>
              <a:t>“Knowledge breaks up the excuse of those who make excuses.” – Imam Ali (a)</a:t>
            </a:r>
          </a:p>
          <a:p>
            <a:pPr marL="0" indent="0" algn="r">
              <a:buNone/>
            </a:pPr>
            <a:r>
              <a:rPr lang="en-GB" dirty="0" err="1"/>
              <a:t>Nahjul</a:t>
            </a:r>
            <a:r>
              <a:rPr lang="en-GB" dirty="0"/>
              <a:t> </a:t>
            </a:r>
            <a:r>
              <a:rPr lang="en-GB" dirty="0" err="1"/>
              <a:t>Balagha</a:t>
            </a:r>
            <a:r>
              <a:rPr lang="en-GB" dirty="0"/>
              <a:t>, hadith no. 284</a:t>
            </a:r>
          </a:p>
          <a:p>
            <a:pPr marL="0" indent="0">
              <a:buNone/>
            </a:pPr>
            <a:endParaRPr lang="en-GB" dirty="0"/>
          </a:p>
          <a:p>
            <a:pPr marL="0" indent="0" algn="ctr">
              <a:buNone/>
            </a:pPr>
            <a:r>
              <a:rPr lang="en-GB" i="1" dirty="0"/>
              <a:t>“The miserly person brings forth excuses.” – Imam Ali (a)</a:t>
            </a:r>
          </a:p>
          <a:p>
            <a:pPr marL="0" indent="0" algn="r">
              <a:buNone/>
            </a:pPr>
            <a:r>
              <a:rPr lang="en-GB" dirty="0" err="1"/>
              <a:t>Ghurarul</a:t>
            </a:r>
            <a:r>
              <a:rPr lang="en-GB" dirty="0"/>
              <a:t> </a:t>
            </a:r>
            <a:r>
              <a:rPr lang="en-GB" dirty="0" err="1"/>
              <a:t>Hikam</a:t>
            </a:r>
            <a:r>
              <a:rPr lang="en-GB" dirty="0"/>
              <a:t>, #1275</a:t>
            </a:r>
          </a:p>
        </p:txBody>
      </p:sp>
    </p:spTree>
    <p:extLst>
      <p:ext uri="{BB962C8B-B14F-4D97-AF65-F5344CB8AC3E}">
        <p14:creationId xmlns:p14="http://schemas.microsoft.com/office/powerpoint/2010/main" val="18004803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622</TotalTime>
  <Words>537</Words>
  <Application>Microsoft Macintosh PowerPoint</Application>
  <PresentationFormat>Widescreen</PresentationFormat>
  <Paragraphs>49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Garamond</vt:lpstr>
      <vt:lpstr>Times New Roman</vt:lpstr>
      <vt:lpstr>Wingdings</vt:lpstr>
      <vt:lpstr>Arial</vt:lpstr>
      <vt:lpstr>Organic</vt:lpstr>
      <vt:lpstr>The Story of Samiri</vt:lpstr>
      <vt:lpstr>Starter</vt:lpstr>
      <vt:lpstr>Reflections</vt:lpstr>
      <vt:lpstr>Learning Objectives</vt:lpstr>
      <vt:lpstr>What can we understand from these verses?</vt:lpstr>
      <vt:lpstr>Two questions to ask in the story.</vt:lpstr>
      <vt:lpstr>Relevant Verses</vt:lpstr>
      <vt:lpstr>Relevant Verses</vt:lpstr>
      <vt:lpstr>Relevant Hadiths</vt:lpstr>
      <vt:lpstr>Important Lessons</vt:lpstr>
      <vt:lpstr>Talk to the person next to you….</vt:lpstr>
      <vt:lpstr>Your task…</vt:lpstr>
      <vt:lpstr>Plenary</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Story of Samiri</dc:title>
  <dc:creator>Zainab Ladak</dc:creator>
  <cp:lastModifiedBy>zdatoo@btinternet.com</cp:lastModifiedBy>
  <cp:revision>14</cp:revision>
  <dcterms:created xsi:type="dcterms:W3CDTF">2017-07-07T19:08:42Z</dcterms:created>
  <dcterms:modified xsi:type="dcterms:W3CDTF">2017-07-27T16:08:07Z</dcterms:modified>
</cp:coreProperties>
</file>