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28523-5709-4728-9C14-CD5F50DD140C}" type="datetimeFigureOut">
              <a:rPr lang="en-US" smtClean="0"/>
              <a:pPr/>
              <a:t>7/25/2017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9DF6F-B241-4BF2-BE12-F4DD17CA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0145"/>
          </a:xfrm>
        </p:spPr>
        <p:txBody>
          <a:bodyPr>
            <a:normAutofit/>
          </a:bodyPr>
          <a:lstStyle/>
          <a:p>
            <a:r>
              <a:rPr lang="en-GB" sz="5600" dirty="0" smtClean="0">
                <a:ln>
                  <a:solidFill>
                    <a:srgbClr val="002060"/>
                  </a:solidFill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lgerian" pitchFamily="82" charset="0"/>
              </a:rPr>
              <a:t>Surat al Muzzammil </a:t>
            </a:r>
            <a:endParaRPr lang="en-GB" sz="5600" dirty="0">
              <a:ln>
                <a:solidFill>
                  <a:srgbClr val="002060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4714884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smtClean="0"/>
              <a:t>Lesson </a:t>
            </a:r>
            <a:r>
              <a:rPr lang="en-GB" sz="3200" i="1" smtClean="0"/>
              <a:t>Three</a:t>
            </a:r>
            <a:r>
              <a:rPr lang="en-GB" sz="3200" i="1" smtClean="0"/>
              <a:t> </a:t>
            </a:r>
            <a:endParaRPr lang="en-GB" sz="32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Practical Implementations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en-GB" dirty="0" smtClean="0"/>
              <a:t> </a:t>
            </a:r>
            <a:r>
              <a:rPr lang="en-GB" dirty="0"/>
              <a:t>When you are in mosque with your friends and family and the holy Qur’an is being recited, how should you behave</a:t>
            </a:r>
            <a:r>
              <a:rPr lang="en-GB" dirty="0" smtClean="0"/>
              <a:t>?</a:t>
            </a:r>
          </a:p>
          <a:p>
            <a:pPr lvl="0">
              <a:buFont typeface="Wingdings" pitchFamily="2" charset="2"/>
              <a:buChar char="q"/>
            </a:pP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Let’s say you came across a verse in the holy Qur’an which talks about heaven, what should you do?</a:t>
            </a:r>
          </a:p>
          <a:p>
            <a:pPr lvl="0"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/>
              <a:t>I want to have a secret conversation with my Lord! When would be the best time?</a:t>
            </a:r>
          </a:p>
          <a:p>
            <a:pPr lvl="0">
              <a:buFont typeface="Wingdings" pitchFamily="2" charset="2"/>
              <a:buChar char="q"/>
            </a:pPr>
            <a:endParaRPr lang="en-GB" dirty="0"/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Activity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Please answer honestly!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Lesson Plan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  Objectives</a:t>
            </a:r>
          </a:p>
          <a:p>
            <a:pPr>
              <a:buFont typeface="Wingdings" pitchFamily="2" charset="2"/>
              <a:buChar char="q"/>
            </a:pP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Tafsir of verse 4,5 and 6</a:t>
            </a:r>
          </a:p>
          <a:p>
            <a:pPr>
              <a:buFont typeface="Wingdings" pitchFamily="2" charset="2"/>
              <a:buChar char="q"/>
            </a:pP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Relevant verses/ Ahadith</a:t>
            </a:r>
          </a:p>
          <a:p>
            <a:pPr>
              <a:buFont typeface="Wingdings" pitchFamily="2" charset="2"/>
              <a:buChar char="q"/>
            </a:pP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Important lessons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Practical Implementations </a:t>
            </a:r>
          </a:p>
          <a:p>
            <a:pPr>
              <a:buFont typeface="Wingdings" pitchFamily="2" charset="2"/>
              <a:buChar char="q"/>
            </a:pP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Activity </a:t>
            </a:r>
          </a:p>
          <a:p>
            <a:pPr>
              <a:buFont typeface="Wingdings" pitchFamily="2" charset="2"/>
              <a:buChar char="q"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Objectives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dirty="0" smtClean="0"/>
              <a:t>To reflect on </a:t>
            </a:r>
          </a:p>
          <a:p>
            <a:pPr>
              <a:buNone/>
            </a:pP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How are we supposed to recite the Qur’an?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What is the weighty word?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When is the best time for the soul to get mindful of its Lord and creator?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4" name="Picture 3" descr="C:\Users\Sajida\AppData\Local\Microsoft\Windows\INetCache\IE\QID3TMO3\Sprout_Lightbulb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04"/>
            <a:ext cx="1428760" cy="1571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Verse 4 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This verse has two parts, one about prayer and one about recitation of the Quran. In the first part Allah (swt) has given us a choice to increase the duration of the prayer. In the second part Allah is commanding us to not to recite the Qur’an in a hurry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ar-SA" dirty="0" smtClean="0"/>
              <a:t>تَرۡتِيلاً </a:t>
            </a:r>
            <a:r>
              <a:rPr lang="en-GB" dirty="0"/>
              <a:t>means articulate, eloquent and meditative recitation of the Qur’anic verses and reflecting upon the meanings and impacts on one’s life.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Verse 5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sz="2800" dirty="0" smtClean="0"/>
          </a:p>
          <a:p>
            <a:r>
              <a:rPr lang="en-GB" sz="3500" dirty="0"/>
              <a:t>In this verse Allah is telling the Prophet that he will reveal to him a ‘weighty word’. The ‘weighty word’ in this verse has different interpretations. These are the following interpretation of the </a:t>
            </a:r>
            <a:r>
              <a:rPr lang="en-GB" sz="3500" b="1" i="1" dirty="0"/>
              <a:t>‘weighty word’ </a:t>
            </a:r>
            <a:endParaRPr lang="en-GB" sz="3500" b="1" i="1" dirty="0" smtClean="0"/>
          </a:p>
          <a:p>
            <a:endParaRPr lang="en-GB" sz="3500" dirty="0"/>
          </a:p>
          <a:p>
            <a:r>
              <a:rPr lang="en-GB" sz="2800" dirty="0" smtClean="0"/>
              <a:t>Weighty Qur’anic verses</a:t>
            </a:r>
          </a:p>
          <a:p>
            <a:r>
              <a:rPr lang="en-GB" sz="2800" dirty="0" smtClean="0"/>
              <a:t>Warnings, promises, obligations </a:t>
            </a:r>
          </a:p>
          <a:p>
            <a:r>
              <a:rPr lang="en-GB" sz="2800" dirty="0" smtClean="0"/>
              <a:t>Weight of scales of deeds</a:t>
            </a:r>
          </a:p>
          <a:p>
            <a:r>
              <a:rPr lang="en-GB" sz="2800" dirty="0" smtClean="0"/>
              <a:t>Proclamation of the caliphate and imamate of Imam Ali (as)</a:t>
            </a:r>
          </a:p>
          <a:p>
            <a:r>
              <a:rPr lang="en-GB" sz="2800" dirty="0" smtClean="0"/>
              <a:t>The Holy Qur’an itself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Verse 6 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GB" dirty="0"/>
              <a:t>Islam wants man to benefit from the best time in the nature of day and night for concentration, meditation, supplication and for disciplining the soul to form a good relationship with Allah (swt</a:t>
            </a:r>
            <a:r>
              <a:rPr lang="en-GB" dirty="0" smtClean="0"/>
              <a:t>).</a:t>
            </a:r>
          </a:p>
          <a:p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The night is special because it is the time when the world that seeks material profit in the earth gets still and </a:t>
            </a:r>
            <a:r>
              <a:rPr lang="en-GB" dirty="0" smtClean="0"/>
              <a:t>silent</a:t>
            </a:r>
          </a:p>
          <a:p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In the night prayer the attitude of one’s mind is better to receive the divine feeling and to address God directly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Relevant verses 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ar-IQ" dirty="0"/>
              <a:t>لَوۡ أَنزَلۡنَا هَـٰذَا ٱلۡقُرۡءَانَ عَلَىٰ جَبَلٍ۬ لَّرَأَيۡتَهُ ۥ خَـٰشِعً۬ا مُّتَصَدِّعً۬ا مِّنۡ خَشۡيَةِ ٱللَّهِ‌ۚ وَتِلۡكَ ٱلۡأَمۡثَـٰلُ نَضۡرِبُہَا لِلنَّاسِ </a:t>
            </a:r>
            <a:r>
              <a:rPr lang="ar-IQ" dirty="0" smtClean="0"/>
              <a:t>لَعَلَّهُمۡ يَتَفَكَّرُونَ</a:t>
            </a:r>
            <a:endParaRPr lang="en-GB" dirty="0" smtClean="0"/>
          </a:p>
          <a:p>
            <a:pPr lvl="0">
              <a:buNone/>
            </a:pPr>
            <a:r>
              <a:rPr lang="en-GB" sz="2800" dirty="0"/>
              <a:t>This verse talks about the </a:t>
            </a:r>
            <a:r>
              <a:rPr lang="en-GB" sz="2800" b="1" i="1" dirty="0"/>
              <a:t>weight </a:t>
            </a:r>
            <a:r>
              <a:rPr lang="en-GB" sz="2800" dirty="0"/>
              <a:t>of the Qur’an. The word weight in this verse illustrates the warning, promises, obligations and hardships resulting from the propagation of the prophetic call. </a:t>
            </a:r>
          </a:p>
          <a:p>
            <a:pPr>
              <a:buNone/>
            </a:pP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</a:t>
            </a:r>
            <a:r>
              <a:rPr lang="ar-IQ" dirty="0"/>
              <a:t>وَإِذَا قُرِئَ ٱلۡقُرۡءَانُ فَٱسۡتَمِعُواْ لَهُ ۥ وَأَنصِتُواْ لَعَلَّكُمۡ تُرۡحَمُونَ </a:t>
            </a:r>
            <a:endParaRPr lang="en-GB" dirty="0" smtClean="0"/>
          </a:p>
          <a:p>
            <a:pPr lvl="0">
              <a:buNone/>
            </a:pPr>
            <a:r>
              <a:rPr lang="en-GB" sz="2800" dirty="0"/>
              <a:t>This verse emphasises that one should politely listen to the Qur’an when it is recited.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Relevant ahadith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b="1" dirty="0"/>
              <a:t>Imam Zayn al Abideen (as)</a:t>
            </a:r>
            <a:r>
              <a:rPr lang="en-GB" dirty="0"/>
              <a:t> has said: </a:t>
            </a:r>
            <a:r>
              <a:rPr lang="en-GB" i="1" dirty="0"/>
              <a:t>“The verses of the Qur’an are treasures, and every time a treasure is opened up, it is desirable that you look at what is inside it.”</a:t>
            </a:r>
            <a:endParaRPr lang="en-GB" dirty="0"/>
          </a:p>
          <a:p>
            <a:endParaRPr lang="en-GB" dirty="0" smtClean="0"/>
          </a:p>
          <a:p>
            <a:r>
              <a:rPr lang="en-GB" dirty="0"/>
              <a:t> </a:t>
            </a:r>
          </a:p>
          <a:p>
            <a:pPr lvl="0"/>
            <a:r>
              <a:rPr lang="en-GB" b="1" dirty="0"/>
              <a:t>Imam </a:t>
            </a:r>
            <a:r>
              <a:rPr lang="en-GB" b="1" dirty="0" err="1"/>
              <a:t>Ja’far</a:t>
            </a:r>
            <a:r>
              <a:rPr lang="en-GB" b="1" dirty="0"/>
              <a:t> al Sadiq (as)</a:t>
            </a:r>
            <a:r>
              <a:rPr lang="en-GB" dirty="0"/>
              <a:t> has said: </a:t>
            </a:r>
            <a:r>
              <a:rPr lang="en-GB" i="1" dirty="0"/>
              <a:t>“Surely the Qur’an is not to be read in a rush or very quickly. Rather, it should be recited in slow, measured portions. Whenever you reach a verse which talks about Heaven, then stop (at that verse) and ask from Allah (the bounties of) Heaven. And whenever you reach a verse which speaks about the Hell, then stop (at that verse) and seek protection from Allah from the Hell Fire (and the punishment).”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Important lessons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 </a:t>
            </a:r>
            <a:r>
              <a:rPr lang="en-GB" dirty="0"/>
              <a:t>Allah (swt) is commanding us to recite the Qur’an in an eloquent manner and to understand and reflect on the meaning of these </a:t>
            </a:r>
            <a:r>
              <a:rPr lang="en-GB" dirty="0" smtClean="0"/>
              <a:t>verses</a:t>
            </a:r>
          </a:p>
          <a:p>
            <a:pPr>
              <a:buFont typeface="Wingdings" pitchFamily="2" charset="2"/>
              <a:buChar char="q"/>
            </a:pP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Understand the value of the </a:t>
            </a:r>
            <a:r>
              <a:rPr lang="en-GB" dirty="0" smtClean="0"/>
              <a:t>Qur’an</a:t>
            </a:r>
          </a:p>
          <a:p>
            <a:pPr>
              <a:buFont typeface="Wingdings" pitchFamily="2" charset="2"/>
              <a:buChar char="q"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453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Surat al Muzzammil </vt:lpstr>
      <vt:lpstr>Lesson Plan</vt:lpstr>
      <vt:lpstr>Objectives </vt:lpstr>
      <vt:lpstr>Verse 4 </vt:lpstr>
      <vt:lpstr>Verse 5</vt:lpstr>
      <vt:lpstr>Verse 6 </vt:lpstr>
      <vt:lpstr>Relevant verses </vt:lpstr>
      <vt:lpstr>Relevant ahadith</vt:lpstr>
      <vt:lpstr>Important lessons</vt:lpstr>
      <vt:lpstr>Practical Implementations</vt:lpstr>
      <vt:lpstr>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Surat al Muzzammil </dc:title>
  <dc:creator>Sajida Rehmatulla</dc:creator>
  <cp:lastModifiedBy>Sajida Rehmatulla</cp:lastModifiedBy>
  <cp:revision>4</cp:revision>
  <dcterms:created xsi:type="dcterms:W3CDTF">2017-07-20T03:55:22Z</dcterms:created>
  <dcterms:modified xsi:type="dcterms:W3CDTF">2017-07-25T20:43:23Z</dcterms:modified>
</cp:coreProperties>
</file>