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4" r:id="rId9"/>
    <p:sldId id="266"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C24A3E9B-7966-4EC5-9EBF-43033E3B71A6}">
          <p14:sldIdLst>
            <p14:sldId id="256"/>
            <p14:sldId id="257"/>
            <p14:sldId id="258"/>
            <p14:sldId id="259"/>
            <p14:sldId id="261"/>
            <p14:sldId id="262"/>
            <p14:sldId id="263"/>
            <p14:sldId id="264"/>
            <p14:sldId id="266"/>
            <p14:sldId id="2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ia IthnaAsheri Madressa" userId="b535bf31-0dc5-4cce-84db-59211be73609" providerId="ADAL" clId="{C863A638-4774-4C4C-8F46-9B04F1BE81C7}"/>
    <pc:docChg chg="custSel modSld">
      <pc:chgData name="Shia IthnaAsheri Madressa" userId="b535bf31-0dc5-4cce-84db-59211be73609" providerId="ADAL" clId="{C863A638-4774-4C4C-8F46-9B04F1BE81C7}" dt="2018-04-01T20:26:15.083" v="97" actId="20577"/>
      <pc:docMkLst>
        <pc:docMk/>
      </pc:docMkLst>
      <pc:sldChg chg="modSp">
        <pc:chgData name="Shia IthnaAsheri Madressa" userId="b535bf31-0dc5-4cce-84db-59211be73609" providerId="ADAL" clId="{C863A638-4774-4C4C-8F46-9B04F1BE81C7}" dt="2018-04-01T20:26:15.083" v="97" actId="20577"/>
        <pc:sldMkLst>
          <pc:docMk/>
          <pc:sldMk cId="677301582" sldId="265"/>
        </pc:sldMkLst>
        <pc:spChg chg="mod">
          <ac:chgData name="Shia IthnaAsheri Madressa" userId="b535bf31-0dc5-4cce-84db-59211be73609" providerId="ADAL" clId="{C863A638-4774-4C4C-8F46-9B04F1BE81C7}" dt="2018-04-01T20:26:15.083" v="97" actId="20577"/>
          <ac:spMkLst>
            <pc:docMk/>
            <pc:sldMk cId="677301582" sldId="265"/>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1/17/2019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1/17/2019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aalima@hujjat.org" TargetMode="Externa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hyperlink" Target="mailto:aalima@hujjat.org" TargetMode="External"/><Relationship Id="rId2" Type="http://schemas.openxmlformats.org/officeDocument/2006/relationships/hyperlink" Target="mailto:admin@madressa.net" TargetMode="Externa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FE0EF-11DD-426C-9B72-D53C5A86E769}"/>
              </a:ext>
            </a:extLst>
          </p:cNvPr>
          <p:cNvSpPr>
            <a:spLocks noGrp="1"/>
          </p:cNvSpPr>
          <p:nvPr>
            <p:ph type="ctrTitle"/>
          </p:nvPr>
        </p:nvSpPr>
        <p:spPr>
          <a:xfrm>
            <a:off x="984069" y="1449147"/>
            <a:ext cx="10397932" cy="1172133"/>
          </a:xfrm>
        </p:spPr>
        <p:txBody>
          <a:bodyPr/>
          <a:lstStyle/>
          <a:p>
            <a:r>
              <a:rPr lang="en-GB" dirty="0" smtClean="0"/>
              <a:t/>
            </a:r>
            <a:br>
              <a:rPr lang="en-GB" dirty="0" smtClean="0"/>
            </a:br>
            <a:r>
              <a:rPr lang="en-GB" dirty="0" smtClean="0"/>
              <a:t/>
            </a:r>
            <a:br>
              <a:rPr lang="en-GB" dirty="0" smtClean="0"/>
            </a:br>
            <a:r>
              <a:rPr lang="en-GB" dirty="0"/>
              <a:t/>
            </a:r>
            <a:br>
              <a:rPr lang="en-GB" dirty="0"/>
            </a:br>
            <a:r>
              <a:rPr lang="en-GB" dirty="0"/>
              <a:t>Establishing </a:t>
            </a:r>
            <a:r>
              <a:rPr lang="en-GB" dirty="0" smtClean="0"/>
              <a:t>Salah…. </a:t>
            </a:r>
            <a:endParaRPr lang="en-GB" dirty="0"/>
          </a:p>
        </p:txBody>
      </p:sp>
      <p:sp>
        <p:nvSpPr>
          <p:cNvPr id="3" name="Subtitle 2">
            <a:extLst>
              <a:ext uri="{FF2B5EF4-FFF2-40B4-BE49-F238E27FC236}">
                <a16:creationId xmlns:a16="http://schemas.microsoft.com/office/drawing/2014/main" id="{5358BD65-081B-4548-9663-EFF4223DC9B9}"/>
              </a:ext>
            </a:extLst>
          </p:cNvPr>
          <p:cNvSpPr>
            <a:spLocks noGrp="1"/>
          </p:cNvSpPr>
          <p:nvPr>
            <p:ph type="subTitle" idx="1"/>
          </p:nvPr>
        </p:nvSpPr>
        <p:spPr>
          <a:xfrm>
            <a:off x="810001" y="5280847"/>
            <a:ext cx="10572000" cy="823862"/>
          </a:xfrm>
        </p:spPr>
        <p:txBody>
          <a:bodyPr>
            <a:normAutofit lnSpcReduction="10000"/>
          </a:bodyPr>
          <a:lstStyle/>
          <a:p>
            <a:r>
              <a:rPr lang="en-GB" dirty="0"/>
              <a:t>From the Resident </a:t>
            </a:r>
            <a:r>
              <a:rPr lang="en-GB" dirty="0" err="1"/>
              <a:t>Aalima</a:t>
            </a:r>
            <a:r>
              <a:rPr lang="en-GB" dirty="0"/>
              <a:t> at Hujjat KSIMC London, Dr Masuma </a:t>
            </a:r>
            <a:r>
              <a:rPr lang="en-GB" dirty="0" smtClean="0"/>
              <a:t>Jaffer</a:t>
            </a:r>
          </a:p>
          <a:p>
            <a:r>
              <a:rPr lang="en-GB" dirty="0" smtClean="0"/>
              <a:t>Email address: </a:t>
            </a:r>
            <a:r>
              <a:rPr lang="en-GB" u="sng" dirty="0">
                <a:hlinkClick r:id="rId2"/>
              </a:rPr>
              <a:t>aalima@hujjat.org</a:t>
            </a:r>
            <a:endParaRPr lang="en-GB" dirty="0" smtClean="0"/>
          </a:p>
          <a:p>
            <a:endParaRPr lang="en-GB" dirty="0"/>
          </a:p>
        </p:txBody>
      </p:sp>
      <p:pic>
        <p:nvPicPr>
          <p:cNvPr id="7" name="Picture 6">
            <a:extLst>
              <a:ext uri="{FF2B5EF4-FFF2-40B4-BE49-F238E27FC236}">
                <a16:creationId xmlns:a16="http://schemas.microsoft.com/office/drawing/2014/main" id="{1789440D-35FF-4EE0-90C0-9CD5D2A6BF06}"/>
              </a:ext>
            </a:extLst>
          </p:cNvPr>
          <p:cNvPicPr>
            <a:picLocks noChangeAspect="1"/>
          </p:cNvPicPr>
          <p:nvPr/>
        </p:nvPicPr>
        <p:blipFill>
          <a:blip r:embed="rId3">
            <a:lum bright="70000" contrast="-70000"/>
            <a:extLst>
              <a:ext uri="{BEBA8EAE-BF5A-486C-A8C5-ECC9F3942E4B}">
                <a14:imgProps xmlns:a14="http://schemas.microsoft.com/office/drawing/2010/main">
                  <a14:imgLayer r:embed="rId4">
                    <a14:imgEffect>
                      <a14:saturation sat="400000"/>
                    </a14:imgEffect>
                  </a14:imgLayer>
                </a14:imgProps>
              </a:ext>
            </a:extLst>
          </a:blip>
          <a:stretch>
            <a:fillRect/>
          </a:stretch>
        </p:blipFill>
        <p:spPr>
          <a:xfrm>
            <a:off x="10817743" y="5498334"/>
            <a:ext cx="1128512" cy="1187979"/>
          </a:xfrm>
          <a:prstGeom prst="rect">
            <a:avLst/>
          </a:prstGeom>
        </p:spPr>
      </p:pic>
    </p:spTree>
    <p:extLst>
      <p:ext uri="{BB962C8B-B14F-4D97-AF65-F5344CB8AC3E}">
        <p14:creationId xmlns:p14="http://schemas.microsoft.com/office/powerpoint/2010/main" val="199102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Feedback &amp; Contact</a:t>
            </a:r>
          </a:p>
        </p:txBody>
      </p:sp>
      <p:sp>
        <p:nvSpPr>
          <p:cNvPr id="3" name="Content Placeholder 2"/>
          <p:cNvSpPr>
            <a:spLocks noGrp="1"/>
          </p:cNvSpPr>
          <p:nvPr>
            <p:ph idx="1"/>
          </p:nvPr>
        </p:nvSpPr>
        <p:spPr/>
        <p:txBody>
          <a:bodyPr/>
          <a:lstStyle/>
          <a:p>
            <a:r>
              <a:rPr lang="en-GB" dirty="0"/>
              <a:t>If you have any suggestions on content to cover or queries relating to any materials within these slides please email </a:t>
            </a:r>
            <a:r>
              <a:rPr lang="en-GB" u="sng" dirty="0">
                <a:hlinkClick r:id="rId2"/>
              </a:rPr>
              <a:t>admin@madressa.net</a:t>
            </a:r>
            <a:endParaRPr lang="en-GB" u="sng" dirty="0"/>
          </a:p>
          <a:p>
            <a:endParaRPr lang="en-GB" dirty="0"/>
          </a:p>
          <a:p>
            <a:r>
              <a:rPr lang="en-GB" dirty="0"/>
              <a:t>Alternatively, to contact Dr Masuma Jaffer directly please </a:t>
            </a:r>
            <a:r>
              <a:rPr lang="en-GB" dirty="0" smtClean="0"/>
              <a:t>email </a:t>
            </a:r>
            <a:r>
              <a:rPr lang="en-GB" u="sng" dirty="0" smtClean="0">
                <a:hlinkClick r:id="rId3"/>
              </a:rPr>
              <a:t>aalima@hujjat.org</a:t>
            </a:r>
            <a:endParaRPr lang="en-GB" dirty="0"/>
          </a:p>
        </p:txBody>
      </p:sp>
      <p:pic>
        <p:nvPicPr>
          <p:cNvPr id="4" name="Picture 3">
            <a:extLst>
              <a:ext uri="{FF2B5EF4-FFF2-40B4-BE49-F238E27FC236}">
                <a16:creationId xmlns:a16="http://schemas.microsoft.com/office/drawing/2014/main" id="{3A76ACBF-735B-4FC9-8742-88322C7D5E31}"/>
              </a:ext>
            </a:extLst>
          </p:cNvPr>
          <p:cNvPicPr>
            <a:picLocks noChangeAspect="1"/>
          </p:cNvPicPr>
          <p:nvPr/>
        </p:nvPicPr>
        <p:blipFill>
          <a:blip r:embed="rId4">
            <a:lum bright="70000" contrast="-70000"/>
            <a:extLst>
              <a:ext uri="{BEBA8EAE-BF5A-486C-A8C5-ECC9F3942E4B}">
                <a14:imgProps xmlns:a14="http://schemas.microsoft.com/office/drawing/2010/main">
                  <a14:imgLayer r:embed="rId5">
                    <a14:imgEffect>
                      <a14:saturation sat="400000"/>
                    </a14:imgEffect>
                  </a14:imgLayer>
                </a14:imgProps>
              </a:ext>
            </a:extLst>
          </a:blip>
          <a:stretch>
            <a:fillRect/>
          </a:stretch>
        </p:blipFill>
        <p:spPr>
          <a:xfrm>
            <a:off x="10940573" y="338423"/>
            <a:ext cx="1128512" cy="1187979"/>
          </a:xfrm>
          <a:prstGeom prst="rect">
            <a:avLst/>
          </a:prstGeom>
        </p:spPr>
      </p:pic>
    </p:spTree>
    <p:extLst>
      <p:ext uri="{BB962C8B-B14F-4D97-AF65-F5344CB8AC3E}">
        <p14:creationId xmlns:p14="http://schemas.microsoft.com/office/powerpoint/2010/main" val="677301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64F4A-4B45-49C3-A3DD-EA35DA3D70BF}"/>
              </a:ext>
            </a:extLst>
          </p:cNvPr>
          <p:cNvSpPr>
            <a:spLocks noGrp="1"/>
          </p:cNvSpPr>
          <p:nvPr>
            <p:ph type="title"/>
          </p:nvPr>
        </p:nvSpPr>
        <p:spPr/>
        <p:txBody>
          <a:bodyPr/>
          <a:lstStyle/>
          <a:p>
            <a:r>
              <a:rPr lang="en-GB" dirty="0"/>
              <a:t>Objective</a:t>
            </a:r>
          </a:p>
        </p:txBody>
      </p:sp>
      <p:sp>
        <p:nvSpPr>
          <p:cNvPr id="3" name="Content Placeholder 2">
            <a:extLst>
              <a:ext uri="{FF2B5EF4-FFF2-40B4-BE49-F238E27FC236}">
                <a16:creationId xmlns:a16="http://schemas.microsoft.com/office/drawing/2014/main" id="{2D6B98FF-E89F-4371-B187-C916287BA7AD}"/>
              </a:ext>
            </a:extLst>
          </p:cNvPr>
          <p:cNvSpPr>
            <a:spLocks noGrp="1"/>
          </p:cNvSpPr>
          <p:nvPr>
            <p:ph idx="1"/>
          </p:nvPr>
        </p:nvSpPr>
        <p:spPr>
          <a:xfrm>
            <a:off x="818712" y="2222287"/>
            <a:ext cx="10554574" cy="4478764"/>
          </a:xfrm>
        </p:spPr>
        <p:txBody>
          <a:bodyPr/>
          <a:lstStyle/>
          <a:p>
            <a:pPr marL="0" indent="0">
              <a:buNone/>
            </a:pPr>
            <a:r>
              <a:rPr lang="en-GB" b="1" dirty="0"/>
              <a:t>Establishing Salah - Surah Ibrahim [14:40</a:t>
            </a:r>
            <a:r>
              <a:rPr lang="en-GB" b="1" dirty="0" smtClean="0"/>
              <a:t>]</a:t>
            </a:r>
          </a:p>
          <a:p>
            <a:pPr marL="0" indent="0">
              <a:buNone/>
            </a:pPr>
            <a:endParaRPr lang="en-GB" dirty="0"/>
          </a:p>
          <a:p>
            <a:pPr marL="0" indent="0" algn="r" rtl="1">
              <a:buNone/>
            </a:pPr>
            <a:r>
              <a:rPr lang="ar-SA" dirty="0"/>
              <a:t>رَبِّ اجْعَلْنِي مُقِيمَ الصَّلَاةِ وَمِنْ ذُرِّيَّتِي ۚ رَبَّنَا وَتَقَبَّلْ </a:t>
            </a:r>
            <a:r>
              <a:rPr lang="ar-SA" dirty="0" smtClean="0"/>
              <a:t>دُعَاء</a:t>
            </a:r>
            <a:endParaRPr lang="en-GB" dirty="0" smtClean="0"/>
          </a:p>
          <a:p>
            <a:pPr marL="0" indent="0" algn="r" rtl="1">
              <a:buNone/>
            </a:pPr>
            <a:endParaRPr lang="en-GB" dirty="0"/>
          </a:p>
          <a:p>
            <a:pPr marL="0" indent="0">
              <a:buNone/>
            </a:pPr>
            <a:r>
              <a:rPr lang="en-GB" dirty="0"/>
              <a:t>[14:40] My Lord! make me establish Salah and from my offspring (too), O our Lord, and accept my prayer:</a:t>
            </a:r>
          </a:p>
          <a:p>
            <a:pPr marL="0" indent="0">
              <a:buNone/>
            </a:pPr>
            <a:endParaRPr lang="en-GB" dirty="0"/>
          </a:p>
        </p:txBody>
      </p:sp>
      <p:pic>
        <p:nvPicPr>
          <p:cNvPr id="4" name="Picture 3">
            <a:extLst>
              <a:ext uri="{FF2B5EF4-FFF2-40B4-BE49-F238E27FC236}">
                <a16:creationId xmlns:a16="http://schemas.microsoft.com/office/drawing/2014/main" id="{7CCFC8EE-0538-4436-BCC3-6AA8DB1A0E36}"/>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saturation sat="400000"/>
                    </a14:imgEffect>
                  </a14:imgLayer>
                </a14:imgProps>
              </a:ext>
            </a:extLst>
          </a:blip>
          <a:stretch>
            <a:fillRect/>
          </a:stretch>
        </p:blipFill>
        <p:spPr>
          <a:xfrm>
            <a:off x="10940573" y="338423"/>
            <a:ext cx="1128512" cy="1187979"/>
          </a:xfrm>
          <a:prstGeom prst="rect">
            <a:avLst/>
          </a:prstGeom>
        </p:spPr>
      </p:pic>
    </p:spTree>
    <p:extLst>
      <p:ext uri="{BB962C8B-B14F-4D97-AF65-F5344CB8AC3E}">
        <p14:creationId xmlns:p14="http://schemas.microsoft.com/office/powerpoint/2010/main" val="2355121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159D2-AB21-4E92-9956-19AEA533C879}"/>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6EF8013D-A10C-4C17-BE35-D0610E49FBEA}"/>
              </a:ext>
            </a:extLst>
          </p:cNvPr>
          <p:cNvSpPr>
            <a:spLocks noGrp="1"/>
          </p:cNvSpPr>
          <p:nvPr>
            <p:ph idx="1"/>
          </p:nvPr>
        </p:nvSpPr>
        <p:spPr/>
        <p:txBody>
          <a:bodyPr/>
          <a:lstStyle/>
          <a:p>
            <a:pPr marL="0" indent="0">
              <a:buNone/>
            </a:pPr>
            <a:r>
              <a:rPr lang="en-GB" dirty="0"/>
              <a:t>In this verse, Prophet Ibrahim (A) asks Allah to make him of those who establish Salah and also to make his offspring such. He then asks Allah to accept his </a:t>
            </a:r>
            <a:r>
              <a:rPr lang="en-GB" dirty="0" err="1"/>
              <a:t>du’a</a:t>
            </a:r>
            <a:r>
              <a:rPr lang="en-GB" dirty="0" smtClean="0"/>
              <a:t>.</a:t>
            </a:r>
          </a:p>
          <a:p>
            <a:pPr marL="0" indent="0">
              <a:buNone/>
            </a:pPr>
            <a:endParaRPr lang="en-GB" dirty="0"/>
          </a:p>
          <a:p>
            <a:pPr marL="0" indent="0">
              <a:buNone/>
            </a:pPr>
            <a:r>
              <a:rPr lang="en-GB" dirty="0"/>
              <a:t>So the question to ask is why Salah? And why establish the Salah, rather than just pray the Salah? </a:t>
            </a:r>
          </a:p>
        </p:txBody>
      </p:sp>
      <p:pic>
        <p:nvPicPr>
          <p:cNvPr id="4" name="Picture 3">
            <a:extLst>
              <a:ext uri="{FF2B5EF4-FFF2-40B4-BE49-F238E27FC236}">
                <a16:creationId xmlns:a16="http://schemas.microsoft.com/office/drawing/2014/main" id="{4C03FC9C-18CE-42CB-9B3F-15FE8E6A671C}"/>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saturation sat="400000"/>
                    </a14:imgEffect>
                  </a14:imgLayer>
                </a14:imgProps>
              </a:ext>
            </a:extLst>
          </a:blip>
          <a:stretch>
            <a:fillRect/>
          </a:stretch>
        </p:blipFill>
        <p:spPr>
          <a:xfrm>
            <a:off x="10940573" y="338423"/>
            <a:ext cx="1128512" cy="1187979"/>
          </a:xfrm>
          <a:prstGeom prst="rect">
            <a:avLst/>
          </a:prstGeom>
        </p:spPr>
      </p:pic>
    </p:spTree>
    <p:extLst>
      <p:ext uri="{BB962C8B-B14F-4D97-AF65-F5344CB8AC3E}">
        <p14:creationId xmlns:p14="http://schemas.microsoft.com/office/powerpoint/2010/main" val="4138579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B943C-8AAA-4B60-B992-1B8E4AF966A7}"/>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0553EAB2-28E9-496A-9DE0-72DD877E5DB4}"/>
              </a:ext>
            </a:extLst>
          </p:cNvPr>
          <p:cNvSpPr>
            <a:spLocks noGrp="1"/>
          </p:cNvSpPr>
          <p:nvPr>
            <p:ph idx="1"/>
          </p:nvPr>
        </p:nvSpPr>
        <p:spPr/>
        <p:txBody>
          <a:bodyPr/>
          <a:lstStyle/>
          <a:p>
            <a:pPr marL="0" indent="0">
              <a:buNone/>
            </a:pPr>
            <a:r>
              <a:rPr lang="en-GB" dirty="0"/>
              <a:t>The importance of the Salah is shown in the hadith of the Holy Prophet (S): </a:t>
            </a:r>
          </a:p>
          <a:p>
            <a:pPr marL="0" indent="0">
              <a:buNone/>
            </a:pPr>
            <a:r>
              <a:rPr lang="en-GB" dirty="0"/>
              <a:t>If the Salah is accepted all other actions will be accepted, but if the Salah is rejected, all other actions will be rejected</a:t>
            </a:r>
          </a:p>
          <a:p>
            <a:pPr marL="0" indent="0">
              <a:buNone/>
            </a:pPr>
            <a:r>
              <a:rPr lang="en-GB" dirty="0"/>
              <a:t>So, by asking for Salah, Prophet Ibrahim (A) is actually asking for all his actions.</a:t>
            </a:r>
          </a:p>
          <a:p>
            <a:pPr marL="0" indent="0">
              <a:buNone/>
            </a:pPr>
            <a:endParaRPr lang="en-GB" dirty="0"/>
          </a:p>
        </p:txBody>
      </p:sp>
      <p:pic>
        <p:nvPicPr>
          <p:cNvPr id="4" name="Picture 3">
            <a:extLst>
              <a:ext uri="{FF2B5EF4-FFF2-40B4-BE49-F238E27FC236}">
                <a16:creationId xmlns:a16="http://schemas.microsoft.com/office/drawing/2014/main" id="{C66E6375-F6F6-4918-B769-07E781FA243B}"/>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saturation sat="400000"/>
                    </a14:imgEffect>
                  </a14:imgLayer>
                </a14:imgProps>
              </a:ext>
            </a:extLst>
          </a:blip>
          <a:stretch>
            <a:fillRect/>
          </a:stretch>
        </p:blipFill>
        <p:spPr>
          <a:xfrm>
            <a:off x="10940573" y="338423"/>
            <a:ext cx="1128512" cy="1187979"/>
          </a:xfrm>
          <a:prstGeom prst="rect">
            <a:avLst/>
          </a:prstGeom>
        </p:spPr>
      </p:pic>
    </p:spTree>
    <p:extLst>
      <p:ext uri="{BB962C8B-B14F-4D97-AF65-F5344CB8AC3E}">
        <p14:creationId xmlns:p14="http://schemas.microsoft.com/office/powerpoint/2010/main" val="114871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35A3D-E7CE-41E9-9CD3-6278A6A7BFFE}"/>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17AFD441-9D16-41DB-A8A7-F24EDFB5637C}"/>
              </a:ext>
            </a:extLst>
          </p:cNvPr>
          <p:cNvSpPr>
            <a:spLocks noGrp="1"/>
          </p:cNvSpPr>
          <p:nvPr>
            <p:ph idx="1"/>
          </p:nvPr>
        </p:nvSpPr>
        <p:spPr>
          <a:xfrm>
            <a:off x="801288" y="2347415"/>
            <a:ext cx="10571998" cy="4408226"/>
          </a:xfrm>
        </p:spPr>
        <p:txBody>
          <a:bodyPr>
            <a:normAutofit/>
          </a:bodyPr>
          <a:lstStyle/>
          <a:p>
            <a:pPr marL="0" indent="0">
              <a:buNone/>
            </a:pPr>
            <a:r>
              <a:rPr lang="en-GB" dirty="0"/>
              <a:t>But it is not enough to just pray the Salah, we need to establish the Salah. The Qur'an differentiates between reciting the Salah and establishing it. </a:t>
            </a:r>
            <a:endParaRPr lang="en-GB" dirty="0" smtClean="0"/>
          </a:p>
          <a:p>
            <a:pPr marL="0" indent="0">
              <a:buNone/>
            </a:pPr>
            <a:endParaRPr lang="en-GB" dirty="0"/>
          </a:p>
          <a:p>
            <a:pPr marL="0" indent="0">
              <a:buNone/>
            </a:pPr>
            <a:r>
              <a:rPr lang="en-GB" dirty="0" smtClean="0"/>
              <a:t>While </a:t>
            </a:r>
            <a:r>
              <a:rPr lang="en-GB" dirty="0"/>
              <a:t>reciting the Salah is simply a physical act, establishing Salah is about promoting it in society, and also encompasses complete mental and spiritual concentration and connection to Allah.</a:t>
            </a:r>
          </a:p>
          <a:p>
            <a:pPr marL="0" indent="0">
              <a:buNone/>
            </a:pPr>
            <a:endParaRPr lang="en-GB" dirty="0"/>
          </a:p>
        </p:txBody>
      </p:sp>
      <p:pic>
        <p:nvPicPr>
          <p:cNvPr id="4" name="Picture 3">
            <a:extLst>
              <a:ext uri="{FF2B5EF4-FFF2-40B4-BE49-F238E27FC236}">
                <a16:creationId xmlns:a16="http://schemas.microsoft.com/office/drawing/2014/main" id="{C66DAA1E-9EA9-4640-B395-73108553D0C2}"/>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saturation sat="400000"/>
                    </a14:imgEffect>
                  </a14:imgLayer>
                </a14:imgProps>
              </a:ext>
            </a:extLst>
          </a:blip>
          <a:stretch>
            <a:fillRect/>
          </a:stretch>
        </p:blipFill>
        <p:spPr>
          <a:xfrm>
            <a:off x="10940573" y="338423"/>
            <a:ext cx="1128512" cy="1187979"/>
          </a:xfrm>
          <a:prstGeom prst="rect">
            <a:avLst/>
          </a:prstGeom>
        </p:spPr>
      </p:pic>
    </p:spTree>
    <p:extLst>
      <p:ext uri="{BB962C8B-B14F-4D97-AF65-F5344CB8AC3E}">
        <p14:creationId xmlns:p14="http://schemas.microsoft.com/office/powerpoint/2010/main" val="2360916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35A3D-E7CE-41E9-9CD3-6278A6A7BFFE}"/>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17AFD441-9D16-41DB-A8A7-F24EDFB5637C}"/>
              </a:ext>
            </a:extLst>
          </p:cNvPr>
          <p:cNvSpPr>
            <a:spLocks noGrp="1"/>
          </p:cNvSpPr>
          <p:nvPr>
            <p:ph idx="1"/>
          </p:nvPr>
        </p:nvSpPr>
        <p:spPr>
          <a:xfrm>
            <a:off x="679269" y="2347415"/>
            <a:ext cx="10694017" cy="4408226"/>
          </a:xfrm>
        </p:spPr>
        <p:txBody>
          <a:bodyPr>
            <a:normAutofit/>
          </a:bodyPr>
          <a:lstStyle/>
          <a:p>
            <a:pPr marL="0" indent="0">
              <a:buNone/>
            </a:pPr>
            <a:r>
              <a:rPr lang="en-GB" dirty="0"/>
              <a:t>Notice how Prophet Ibrahim (A) starts with asking Allah to establish Salah in himself before he asks to establish it in his descendants; this is so he is able to role-model it for them.</a:t>
            </a:r>
          </a:p>
          <a:p>
            <a:pPr marL="0" indent="0">
              <a:buNone/>
            </a:pPr>
            <a:endParaRPr lang="en-GB" dirty="0"/>
          </a:p>
        </p:txBody>
      </p:sp>
      <p:pic>
        <p:nvPicPr>
          <p:cNvPr id="4" name="Picture 3">
            <a:extLst>
              <a:ext uri="{FF2B5EF4-FFF2-40B4-BE49-F238E27FC236}">
                <a16:creationId xmlns:a16="http://schemas.microsoft.com/office/drawing/2014/main" id="{FFA9257B-39A2-4AAD-B8BA-13C43C73B228}"/>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saturation sat="400000"/>
                    </a14:imgEffect>
                  </a14:imgLayer>
                </a14:imgProps>
              </a:ext>
            </a:extLst>
          </a:blip>
          <a:stretch>
            <a:fillRect/>
          </a:stretch>
        </p:blipFill>
        <p:spPr>
          <a:xfrm>
            <a:off x="10940573" y="338423"/>
            <a:ext cx="1128512" cy="1187979"/>
          </a:xfrm>
          <a:prstGeom prst="rect">
            <a:avLst/>
          </a:prstGeom>
        </p:spPr>
      </p:pic>
    </p:spTree>
    <p:extLst>
      <p:ext uri="{BB962C8B-B14F-4D97-AF65-F5344CB8AC3E}">
        <p14:creationId xmlns:p14="http://schemas.microsoft.com/office/powerpoint/2010/main" val="3384721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35A3D-E7CE-41E9-9CD3-6278A6A7BFFE}"/>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17AFD441-9D16-41DB-A8A7-F24EDFB5637C}"/>
              </a:ext>
            </a:extLst>
          </p:cNvPr>
          <p:cNvSpPr>
            <a:spLocks noGrp="1"/>
          </p:cNvSpPr>
          <p:nvPr>
            <p:ph idx="1"/>
          </p:nvPr>
        </p:nvSpPr>
        <p:spPr>
          <a:xfrm>
            <a:off x="801288" y="2347415"/>
            <a:ext cx="10571998" cy="4408226"/>
          </a:xfrm>
        </p:spPr>
        <p:txBody>
          <a:bodyPr>
            <a:normAutofit/>
          </a:bodyPr>
          <a:lstStyle/>
          <a:p>
            <a:pPr marL="0" indent="0">
              <a:buNone/>
            </a:pPr>
            <a:r>
              <a:rPr lang="en-GB" dirty="0"/>
              <a:t>Also notice how Prophet Ibrahim (A) also makes this </a:t>
            </a:r>
            <a:r>
              <a:rPr lang="en-GB" dirty="0" err="1"/>
              <a:t>du’a</a:t>
            </a:r>
            <a:r>
              <a:rPr lang="en-GB" dirty="0"/>
              <a:t> on behalf of his descendants. Not just his direct children, but all his descendants. He wanted them all to establish the Salah. </a:t>
            </a:r>
            <a:endParaRPr lang="en-GB" dirty="0" smtClean="0"/>
          </a:p>
          <a:p>
            <a:pPr marL="0" indent="0">
              <a:buNone/>
            </a:pPr>
            <a:r>
              <a:rPr lang="en-GB" dirty="0" smtClean="0"/>
              <a:t>This </a:t>
            </a:r>
            <a:r>
              <a:rPr lang="en-GB" dirty="0"/>
              <a:t>shows both his love for his descendants and his love for God. He wanted all his children to be saved. </a:t>
            </a:r>
            <a:endParaRPr lang="en-GB" dirty="0" smtClean="0"/>
          </a:p>
          <a:p>
            <a:pPr marL="0" indent="0">
              <a:buNone/>
            </a:pPr>
            <a:r>
              <a:rPr lang="en-GB" dirty="0" smtClean="0"/>
              <a:t>He </a:t>
            </a:r>
            <a:r>
              <a:rPr lang="en-GB" dirty="0"/>
              <a:t>wanted all his children to find peace and tranquillity both in this life and especially in the Hereafter. And he knew they would only be able to achieve this through the Salah. </a:t>
            </a:r>
          </a:p>
          <a:p>
            <a:pPr marL="0" indent="0">
              <a:buNone/>
            </a:pPr>
            <a:endParaRPr lang="en-GB" dirty="0"/>
          </a:p>
        </p:txBody>
      </p:sp>
      <p:pic>
        <p:nvPicPr>
          <p:cNvPr id="4" name="Picture 3">
            <a:extLst>
              <a:ext uri="{FF2B5EF4-FFF2-40B4-BE49-F238E27FC236}">
                <a16:creationId xmlns:a16="http://schemas.microsoft.com/office/drawing/2014/main" id="{C22C9BD7-275A-41FF-8BAE-36ADAF8076AB}"/>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saturation sat="400000"/>
                    </a14:imgEffect>
                  </a14:imgLayer>
                </a14:imgProps>
              </a:ext>
            </a:extLst>
          </a:blip>
          <a:stretch>
            <a:fillRect/>
          </a:stretch>
        </p:blipFill>
        <p:spPr>
          <a:xfrm>
            <a:off x="10940573" y="338423"/>
            <a:ext cx="1128512" cy="1187979"/>
          </a:xfrm>
          <a:prstGeom prst="rect">
            <a:avLst/>
          </a:prstGeom>
        </p:spPr>
      </p:pic>
    </p:spTree>
    <p:extLst>
      <p:ext uri="{BB962C8B-B14F-4D97-AF65-F5344CB8AC3E}">
        <p14:creationId xmlns:p14="http://schemas.microsoft.com/office/powerpoint/2010/main" val="2702076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35A3D-E7CE-41E9-9CD3-6278A6A7BFFE}"/>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17AFD441-9D16-41DB-A8A7-F24EDFB5637C}"/>
              </a:ext>
            </a:extLst>
          </p:cNvPr>
          <p:cNvSpPr>
            <a:spLocks noGrp="1"/>
          </p:cNvSpPr>
          <p:nvPr>
            <p:ph idx="1"/>
          </p:nvPr>
        </p:nvSpPr>
        <p:spPr>
          <a:xfrm>
            <a:off x="801288" y="2347415"/>
            <a:ext cx="10571998" cy="4408226"/>
          </a:xfrm>
        </p:spPr>
        <p:txBody>
          <a:bodyPr>
            <a:normAutofit/>
          </a:bodyPr>
          <a:lstStyle/>
          <a:p>
            <a:pPr marL="0" indent="0">
              <a:buNone/>
            </a:pPr>
            <a:r>
              <a:rPr lang="en-GB" dirty="0"/>
              <a:t>A family that has established </a:t>
            </a:r>
            <a:r>
              <a:rPr lang="en-GB" dirty="0" err="1"/>
              <a:t>Salaah</a:t>
            </a:r>
            <a:r>
              <a:rPr lang="en-GB" dirty="0"/>
              <a:t> within the family, enjoys many blessings. Their home is a sanctified home. </a:t>
            </a:r>
            <a:endParaRPr lang="en-GB" dirty="0" smtClean="0"/>
          </a:p>
          <a:p>
            <a:pPr marL="0" indent="0">
              <a:buNone/>
            </a:pPr>
            <a:r>
              <a:rPr lang="en-GB" dirty="0" smtClean="0"/>
              <a:t>They</a:t>
            </a:r>
            <a:r>
              <a:rPr lang="en-GB" dirty="0"/>
              <a:t>, themselves benefit from the calmness and confidence that </a:t>
            </a:r>
            <a:r>
              <a:rPr lang="en-GB" dirty="0" err="1"/>
              <a:t>Salaah</a:t>
            </a:r>
            <a:r>
              <a:rPr lang="en-GB" dirty="0"/>
              <a:t> can grant. It counters stress and negativity and bonds the family together</a:t>
            </a:r>
            <a:r>
              <a:rPr lang="en-GB" dirty="0" smtClean="0"/>
              <a:t>.</a:t>
            </a:r>
          </a:p>
          <a:p>
            <a:pPr marL="0" indent="0">
              <a:buNone/>
            </a:pPr>
            <a:r>
              <a:rPr lang="en-GB" dirty="0" smtClean="0"/>
              <a:t>The </a:t>
            </a:r>
            <a:r>
              <a:rPr lang="en-GB" dirty="0"/>
              <a:t>patience and efforts put into establishing </a:t>
            </a:r>
            <a:r>
              <a:rPr lang="en-GB" dirty="0" err="1"/>
              <a:t>Salaah</a:t>
            </a:r>
            <a:r>
              <a:rPr lang="en-GB" dirty="0"/>
              <a:t> reaps many rewards. </a:t>
            </a:r>
          </a:p>
          <a:p>
            <a:pPr marL="0" indent="0">
              <a:buNone/>
            </a:pPr>
            <a:endParaRPr lang="en-GB" dirty="0"/>
          </a:p>
        </p:txBody>
      </p:sp>
      <p:pic>
        <p:nvPicPr>
          <p:cNvPr id="5" name="Picture 4">
            <a:extLst>
              <a:ext uri="{FF2B5EF4-FFF2-40B4-BE49-F238E27FC236}">
                <a16:creationId xmlns:a16="http://schemas.microsoft.com/office/drawing/2014/main" id="{3A76ACBF-735B-4FC9-8742-88322C7D5E31}"/>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saturation sat="400000"/>
                    </a14:imgEffect>
                  </a14:imgLayer>
                </a14:imgProps>
              </a:ext>
            </a:extLst>
          </a:blip>
          <a:stretch>
            <a:fillRect/>
          </a:stretch>
        </p:blipFill>
        <p:spPr>
          <a:xfrm>
            <a:off x="10940573" y="338423"/>
            <a:ext cx="1128512" cy="1187979"/>
          </a:xfrm>
          <a:prstGeom prst="rect">
            <a:avLst/>
          </a:prstGeom>
        </p:spPr>
      </p:pic>
    </p:spTree>
    <p:extLst>
      <p:ext uri="{BB962C8B-B14F-4D97-AF65-F5344CB8AC3E}">
        <p14:creationId xmlns:p14="http://schemas.microsoft.com/office/powerpoint/2010/main" val="3602444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35A3D-E7CE-41E9-9CD3-6278A6A7BFFE}"/>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17AFD441-9D16-41DB-A8A7-F24EDFB5637C}"/>
              </a:ext>
            </a:extLst>
          </p:cNvPr>
          <p:cNvSpPr>
            <a:spLocks noGrp="1"/>
          </p:cNvSpPr>
          <p:nvPr>
            <p:ph idx="1"/>
          </p:nvPr>
        </p:nvSpPr>
        <p:spPr>
          <a:xfrm>
            <a:off x="801288" y="2347415"/>
            <a:ext cx="10571998" cy="4044676"/>
          </a:xfrm>
        </p:spPr>
        <p:txBody>
          <a:bodyPr>
            <a:normAutofit/>
          </a:bodyPr>
          <a:lstStyle/>
          <a:p>
            <a:pPr marL="0" indent="0" fontAlgn="base">
              <a:buNone/>
            </a:pPr>
            <a:r>
              <a:rPr lang="en-GB" b="1" dirty="0"/>
              <a:t>Practical steps</a:t>
            </a:r>
            <a:r>
              <a:rPr lang="en-GB" b="1" dirty="0" smtClean="0"/>
              <a:t>:</a:t>
            </a:r>
          </a:p>
          <a:p>
            <a:pPr marL="0" indent="0" fontAlgn="base">
              <a:buNone/>
            </a:pPr>
            <a:endParaRPr lang="en-GB" dirty="0"/>
          </a:p>
          <a:p>
            <a:pPr lvl="0"/>
            <a:r>
              <a:rPr lang="en-GB" dirty="0"/>
              <a:t>Let us tell our children to ask from Allah firstly before they turn towards others</a:t>
            </a:r>
          </a:p>
          <a:p>
            <a:pPr lvl="0"/>
            <a:r>
              <a:rPr lang="en-GB" dirty="0"/>
              <a:t>When we ask from Allah, let us ask for our spiritual needs as well as our physical needs and teach our children to remember the needs of their soul.</a:t>
            </a:r>
          </a:p>
          <a:p>
            <a:pPr lvl="0"/>
            <a:r>
              <a:rPr lang="en-GB" dirty="0"/>
              <a:t>The idea of </a:t>
            </a:r>
            <a:r>
              <a:rPr lang="en-GB" dirty="0" err="1"/>
              <a:t>du’a</a:t>
            </a:r>
            <a:r>
              <a:rPr lang="en-GB" dirty="0"/>
              <a:t> is to ask Allah firstly, as we can only succeed with the help of Allah. Then we should try to do whatever we can to make it happen, so let us think about what we can do to establish Salah </a:t>
            </a:r>
          </a:p>
          <a:p>
            <a:pPr lvl="0"/>
            <a:r>
              <a:rPr lang="en-GB" dirty="0"/>
              <a:t>Let us try to be ‘do as I do’ parents rather than ‘do as I say’ parents.</a:t>
            </a:r>
          </a:p>
          <a:p>
            <a:pPr marL="0" indent="0">
              <a:buNone/>
            </a:pPr>
            <a:r>
              <a:rPr lang="en-GB" dirty="0"/>
              <a:t> </a:t>
            </a:r>
          </a:p>
          <a:p>
            <a:pPr marL="0" indent="0">
              <a:buNone/>
            </a:pPr>
            <a:endParaRPr lang="en-GB" dirty="0"/>
          </a:p>
        </p:txBody>
      </p:sp>
      <p:pic>
        <p:nvPicPr>
          <p:cNvPr id="5" name="Picture 4">
            <a:extLst>
              <a:ext uri="{FF2B5EF4-FFF2-40B4-BE49-F238E27FC236}">
                <a16:creationId xmlns:a16="http://schemas.microsoft.com/office/drawing/2014/main" id="{3A76ACBF-735B-4FC9-8742-88322C7D5E31}"/>
              </a:ext>
            </a:extLst>
          </p:cNvPr>
          <p:cNvPicPr>
            <a:picLocks noChangeAspect="1"/>
          </p:cNvPicPr>
          <p:nvPr/>
        </p:nvPicPr>
        <p:blipFill>
          <a:blip r:embed="rId2">
            <a:lum bright="70000" contrast="-70000"/>
            <a:extLst>
              <a:ext uri="{BEBA8EAE-BF5A-486C-A8C5-ECC9F3942E4B}">
                <a14:imgProps xmlns:a14="http://schemas.microsoft.com/office/drawing/2010/main">
                  <a14:imgLayer r:embed="rId3">
                    <a14:imgEffect>
                      <a14:saturation sat="400000"/>
                    </a14:imgEffect>
                  </a14:imgLayer>
                </a14:imgProps>
              </a:ext>
            </a:extLst>
          </a:blip>
          <a:stretch>
            <a:fillRect/>
          </a:stretch>
        </p:blipFill>
        <p:spPr>
          <a:xfrm>
            <a:off x="10940573" y="338423"/>
            <a:ext cx="1128512" cy="1187979"/>
          </a:xfrm>
          <a:prstGeom prst="rect">
            <a:avLst/>
          </a:prstGeom>
        </p:spPr>
      </p:pic>
    </p:spTree>
    <p:extLst>
      <p:ext uri="{BB962C8B-B14F-4D97-AF65-F5344CB8AC3E}">
        <p14:creationId xmlns:p14="http://schemas.microsoft.com/office/powerpoint/2010/main" val="9690108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TM03457503[[fn=Quotable]]</Template>
  <TotalTime>124</TotalTime>
  <Words>564</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Century Gothic</vt:lpstr>
      <vt:lpstr>Tahoma</vt:lpstr>
      <vt:lpstr>Wingdings 2</vt:lpstr>
      <vt:lpstr>Quotable</vt:lpstr>
      <vt:lpstr>   Establishing Salah…. </vt:lpstr>
      <vt:lpstr>Objective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Feedback &amp; 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Advice for Parents</dc:title>
  <dc:creator>Maisam Jaffer</dc:creator>
  <cp:lastModifiedBy>Shia IthnaAsheri Madressa - The KSIMC of London</cp:lastModifiedBy>
  <cp:revision>13</cp:revision>
  <dcterms:created xsi:type="dcterms:W3CDTF">2018-03-28T06:04:01Z</dcterms:created>
  <dcterms:modified xsi:type="dcterms:W3CDTF">2019-01-17T15:38:52Z</dcterms:modified>
</cp:coreProperties>
</file>